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31"/>
    <p:restoredTop sz="73507"/>
  </p:normalViewPr>
  <p:slideViewPr>
    <p:cSldViewPr snapToGrid="0" snapToObjects="1">
      <p:cViewPr varScale="1">
        <p:scale>
          <a:sx n="137" d="100"/>
          <a:sy n="137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E5FA-86CE-E44E-84C7-B11B743DB6FF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A9F2E-0D7A-074E-BCC3-F295CEF2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1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716B5-5840-9D4B-99B6-0AF0D6D71A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74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42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876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19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76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7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62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11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932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035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69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28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07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71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26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340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477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04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90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07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96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24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61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03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63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4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5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58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93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89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92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47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1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0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0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6A1303-DCDC-A645-A056-BE605E7ED46A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DE582-26AE-A247-A47A-65E34506F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80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33785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CS188: Distributed Systems</a:t>
            </a:r>
            <a:b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Lecture 2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44686"/>
            <a:ext cx="9144000" cy="2270861"/>
          </a:xfrm>
        </p:spPr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b="1" dirty="0" smtClean="0"/>
              <a:t>Spring 2019</a:t>
            </a:r>
          </a:p>
          <a:p>
            <a:endParaRPr lang="en-US" sz="2800" dirty="0"/>
          </a:p>
          <a:p>
            <a:r>
              <a:rPr lang="en-US" sz="2800" dirty="0" smtClean="0"/>
              <a:t>Ravi Netravali</a:t>
            </a:r>
          </a:p>
        </p:txBody>
      </p:sp>
    </p:spTree>
    <p:extLst>
      <p:ext uri="{BB962C8B-B14F-4D97-AF65-F5344CB8AC3E}">
        <p14:creationId xmlns:p14="http://schemas.microsoft.com/office/powerpoint/2010/main" val="201134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MapReduce example: word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7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map(key, value):</a:t>
            </a:r>
            <a:r>
              <a:rPr lang="en-US" dirty="0" smtClean="0"/>
              <a:t>	// filename, file contents</a:t>
            </a:r>
          </a:p>
          <a:p>
            <a:pPr marL="0" indent="0">
              <a:buNone/>
            </a:pPr>
            <a:r>
              <a:rPr lang="en-US" dirty="0" smtClean="0"/>
              <a:t>	for each word w in value: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EmitIntermediate</a:t>
            </a:r>
            <a:r>
              <a:rPr lang="en-US" dirty="0" smtClean="0"/>
              <a:t>(w, “1”);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reduce(key, list(values)):</a:t>
            </a:r>
            <a:r>
              <a:rPr lang="en-US" dirty="0" smtClean="0"/>
              <a:t>	// word, counts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int</a:t>
            </a:r>
            <a:r>
              <a:rPr lang="en-US" dirty="0" smtClean="0"/>
              <a:t> result = 0;</a:t>
            </a:r>
          </a:p>
          <a:p>
            <a:pPr marL="0" indent="0">
              <a:buNone/>
            </a:pPr>
            <a:r>
              <a:rPr lang="en-US" dirty="0" smtClean="0"/>
              <a:t>	for each v in values: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result += </a:t>
            </a:r>
            <a:r>
              <a:rPr lang="en-US" dirty="0" err="1" smtClean="0"/>
              <a:t>ParseInt</a:t>
            </a:r>
            <a:r>
              <a:rPr lang="en-US" dirty="0" smtClean="0"/>
              <a:t>(v);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Emit(</a:t>
            </a:r>
            <a:r>
              <a:rPr lang="en-US" dirty="0" err="1" smtClean="0"/>
              <a:t>AsString</a:t>
            </a:r>
            <a:r>
              <a:rPr lang="en-US" dirty="0" smtClean="0"/>
              <a:t>(result));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710617" y="2085117"/>
            <a:ext cx="44813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B0F0"/>
                </a:solidFill>
              </a:rPr>
              <a:t>Given file name and contents, output key/value pair for each instance of every word in file, e.g., (word, 1)</a:t>
            </a:r>
            <a:endParaRPr lang="en-US" sz="2200" dirty="0">
              <a:solidFill>
                <a:srgbClr val="00B0F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10616" y="4572944"/>
            <a:ext cx="44813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B0F0"/>
                </a:solidFill>
              </a:rPr>
              <a:t>Runs on all key/value pairs that pertain to each word, and sum all values as word count</a:t>
            </a:r>
            <a:endParaRPr lang="en-US" sz="2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5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MapReduce example: 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4022"/>
            <a:ext cx="10515600" cy="4582941"/>
          </a:xfrm>
        </p:spPr>
        <p:txBody>
          <a:bodyPr/>
          <a:lstStyle/>
          <a:p>
            <a:r>
              <a:rPr lang="en-US" dirty="0" smtClean="0"/>
              <a:t>Goal: compute rank for page P as average rank of pages that link to P</a:t>
            </a:r>
          </a:p>
          <a:p>
            <a:pPr lvl="1"/>
            <a:r>
              <a:rPr lang="en-US" dirty="0" smtClean="0"/>
              <a:t>Assume initial rank values for each page based on previous analyses</a:t>
            </a:r>
          </a:p>
          <a:p>
            <a:pPr lvl="1"/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Map(a web page W, W’s contents)</a:t>
            </a:r>
          </a:p>
          <a:p>
            <a:pPr lvl="1"/>
            <a:r>
              <a:rPr lang="en-US" dirty="0" smtClean="0"/>
              <a:t>For every web page P that W links to, output (P, W)</a:t>
            </a:r>
          </a:p>
          <a:p>
            <a:pPr lvl="1"/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Reduce(web page P, {set of all pages that link to P})</a:t>
            </a:r>
          </a:p>
          <a:p>
            <a:pPr lvl="1"/>
            <a:r>
              <a:rPr lang="en-US" dirty="0" smtClean="0"/>
              <a:t>Output rank for P as average rank of pages that link to P</a:t>
            </a:r>
          </a:p>
          <a:p>
            <a:pPr lvl="1"/>
            <a:endParaRPr lang="en-US" dirty="0"/>
          </a:p>
          <a:p>
            <a:r>
              <a:rPr lang="en-US" dirty="0" smtClean="0"/>
              <a:t>Run repeatedly until ranks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197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MapReduce execution continued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20330" y="2069757"/>
            <a:ext cx="1095172" cy="378565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smtClean="0"/>
              <a:t>k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01530" y="1917357"/>
            <a:ext cx="1095172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70460" y="3365157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i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i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70460" y="4831828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0330" y="1917357"/>
            <a:ext cx="937181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(w, p)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39148" y="3060357"/>
            <a:ext cx="919547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x)</a:t>
            </a:r>
          </a:p>
          <a:p>
            <a:pPr algn="ctr"/>
            <a:r>
              <a:rPr lang="en-US" sz="2400" b="0" dirty="0" smtClean="0"/>
              <a:t>(y, r)</a:t>
            </a:r>
          </a:p>
          <a:p>
            <a:pPr algn="ctr"/>
            <a:r>
              <a:rPr lang="en-US" sz="2400" b="0" dirty="0" smtClean="0"/>
              <a:t>(c, 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47514" y="4508157"/>
            <a:ext cx="902812" cy="1569660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z)</a:t>
            </a:r>
          </a:p>
          <a:p>
            <a:pPr algn="ctr"/>
            <a:r>
              <a:rPr lang="en-US" sz="2400" b="0" dirty="0" smtClean="0"/>
              <a:t>(a, s)</a:t>
            </a:r>
          </a:p>
          <a:p>
            <a:pPr algn="ctr"/>
            <a:r>
              <a:rPr lang="en-US" sz="2400" b="0" dirty="0" smtClean="0"/>
              <a:t>(c, t)</a:t>
            </a:r>
          </a:p>
          <a:p>
            <a:pPr algn="ctr"/>
            <a:r>
              <a:rPr lang="en-US" sz="2400" b="0" dirty="0" smtClean="0"/>
              <a:t>(a, q)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06730" y="1917357"/>
            <a:ext cx="902811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(a, q)</a:t>
            </a:r>
          </a:p>
          <a:p>
            <a:pPr algn="ctr"/>
            <a:r>
              <a:rPr lang="en-US" sz="2400" b="0" dirty="0" smtClean="0"/>
              <a:t>(a, s)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21142" y="3288957"/>
            <a:ext cx="885179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(c, </a:t>
            </a:r>
            <a:r>
              <a:rPr lang="en-US" sz="2400" b="0" dirty="0"/>
              <a:t>d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(c, t)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15546" y="4286760"/>
            <a:ext cx="937180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p)</a:t>
            </a:r>
          </a:p>
          <a:p>
            <a:pPr algn="ctr"/>
            <a:r>
              <a:rPr lang="en-US" sz="2400" b="0" dirty="0" smtClean="0"/>
              <a:t>(w, </a:t>
            </a:r>
            <a:r>
              <a:rPr lang="en-US" sz="2400" b="0" dirty="0"/>
              <a:t>x</a:t>
            </a:r>
            <a:r>
              <a:rPr lang="en-US" sz="2400" b="0" dirty="0" smtClean="0"/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8524" y="5277360"/>
            <a:ext cx="844783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</a:t>
            </a:r>
            <a:r>
              <a:rPr lang="en-US" sz="2400" b="0" dirty="0"/>
              <a:t>r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(y, z)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55354" y="22176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30730" y="34368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30730" y="4431957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30730" y="53418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58530" y="1383957"/>
            <a:ext cx="1299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Partition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106311" y="138395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Map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439930" y="1383957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Coalesce</a:t>
            </a:r>
            <a:endParaRPr lang="en-US" sz="2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178930" y="1383957"/>
            <a:ext cx="1122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Reduce</a:t>
            </a:r>
            <a:endParaRPr lang="en-US" sz="2400" b="1" dirty="0"/>
          </a:p>
        </p:txBody>
      </p:sp>
      <p:cxnSp>
        <p:nvCxnSpPr>
          <p:cNvPr id="23" name="Straight Arrow Connector 22"/>
          <p:cNvCxnSpPr>
            <a:stCxn id="11" idx="3"/>
            <a:endCxn id="12" idx="1"/>
          </p:cNvCxnSpPr>
          <p:nvPr/>
        </p:nvCxnSpPr>
        <p:spPr bwMode="auto">
          <a:xfrm flipV="1">
            <a:off x="3115502" y="2517522"/>
            <a:ext cx="886028" cy="144506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4" name="Straight Arrow Connector 23"/>
          <p:cNvCxnSpPr>
            <a:stCxn id="11" idx="3"/>
            <a:endCxn id="13" idx="1"/>
          </p:cNvCxnSpPr>
          <p:nvPr/>
        </p:nvCxnSpPr>
        <p:spPr bwMode="auto">
          <a:xfrm>
            <a:off x="3115502" y="3962583"/>
            <a:ext cx="954958" cy="27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5" name="Straight Arrow Connector 24"/>
          <p:cNvCxnSpPr>
            <a:stCxn id="11" idx="3"/>
            <a:endCxn id="14" idx="1"/>
          </p:cNvCxnSpPr>
          <p:nvPr/>
        </p:nvCxnSpPr>
        <p:spPr bwMode="auto">
          <a:xfrm>
            <a:off x="3115502" y="3962583"/>
            <a:ext cx="954958" cy="146941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6" name="Straight Arrow Connector 25"/>
          <p:cNvCxnSpPr>
            <a:stCxn id="12" idx="3"/>
            <a:endCxn id="15" idx="1"/>
          </p:cNvCxnSpPr>
          <p:nvPr/>
        </p:nvCxnSpPr>
        <p:spPr bwMode="auto">
          <a:xfrm flipV="1">
            <a:off x="5096702" y="2332856"/>
            <a:ext cx="733628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7" name="Straight Arrow Connector 26"/>
          <p:cNvCxnSpPr>
            <a:stCxn id="13" idx="3"/>
            <a:endCxn id="16" idx="1"/>
          </p:cNvCxnSpPr>
          <p:nvPr/>
        </p:nvCxnSpPr>
        <p:spPr bwMode="auto">
          <a:xfrm flipV="1">
            <a:off x="5027773" y="3660522"/>
            <a:ext cx="811375" cy="304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" name="Straight Arrow Connector 27"/>
          <p:cNvCxnSpPr>
            <a:stCxn id="14" idx="3"/>
            <a:endCxn id="17" idx="1"/>
          </p:cNvCxnSpPr>
          <p:nvPr/>
        </p:nvCxnSpPr>
        <p:spPr bwMode="auto">
          <a:xfrm flipV="1">
            <a:off x="5027773" y="5292987"/>
            <a:ext cx="819741" cy="13900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9" name="Straight Arrow Connector 28"/>
          <p:cNvCxnSpPr>
            <a:stCxn id="15" idx="3"/>
            <a:endCxn id="18" idx="1"/>
          </p:cNvCxnSpPr>
          <p:nvPr/>
        </p:nvCxnSpPr>
        <p:spPr bwMode="auto">
          <a:xfrm>
            <a:off x="6767511" y="2332856"/>
            <a:ext cx="739219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0" name="Straight Arrow Connector 29"/>
          <p:cNvCxnSpPr>
            <a:stCxn id="16" idx="3"/>
            <a:endCxn id="19" idx="1"/>
          </p:cNvCxnSpPr>
          <p:nvPr/>
        </p:nvCxnSpPr>
        <p:spPr bwMode="auto">
          <a:xfrm>
            <a:off x="6758695" y="3660522"/>
            <a:ext cx="762447" cy="439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1" name="Straight Arrow Connector 30"/>
          <p:cNvCxnSpPr>
            <a:stCxn id="17" idx="3"/>
            <a:endCxn id="19" idx="1"/>
          </p:cNvCxnSpPr>
          <p:nvPr/>
        </p:nvCxnSpPr>
        <p:spPr bwMode="auto">
          <a:xfrm flipV="1">
            <a:off x="6750326" y="3704456"/>
            <a:ext cx="770816" cy="15885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2" name="Straight Arrow Connector 31"/>
          <p:cNvCxnSpPr>
            <a:stCxn id="17" idx="3"/>
            <a:endCxn id="18" idx="1"/>
          </p:cNvCxnSpPr>
          <p:nvPr/>
        </p:nvCxnSpPr>
        <p:spPr bwMode="auto">
          <a:xfrm flipV="1">
            <a:off x="6750326" y="2517522"/>
            <a:ext cx="756404" cy="277546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3" name="Straight Arrow Connector 32"/>
          <p:cNvCxnSpPr>
            <a:stCxn id="16" idx="3"/>
            <a:endCxn id="20" idx="1"/>
          </p:cNvCxnSpPr>
          <p:nvPr/>
        </p:nvCxnSpPr>
        <p:spPr bwMode="auto">
          <a:xfrm>
            <a:off x="6758695" y="3660522"/>
            <a:ext cx="756851" cy="104173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4" name="Straight Arrow Connector 33"/>
          <p:cNvCxnSpPr>
            <a:stCxn id="15" idx="3"/>
            <a:endCxn id="20" idx="1"/>
          </p:cNvCxnSpPr>
          <p:nvPr/>
        </p:nvCxnSpPr>
        <p:spPr bwMode="auto">
          <a:xfrm>
            <a:off x="6767511" y="2332856"/>
            <a:ext cx="748035" cy="23694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5" name="Straight Arrow Connector 34"/>
          <p:cNvCxnSpPr>
            <a:stCxn id="18" idx="3"/>
            <a:endCxn id="22" idx="1"/>
          </p:cNvCxnSpPr>
          <p:nvPr/>
        </p:nvCxnSpPr>
        <p:spPr bwMode="auto">
          <a:xfrm flipV="1">
            <a:off x="8409541" y="2448525"/>
            <a:ext cx="645813" cy="6899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6" name="Straight Arrow Connector 35"/>
          <p:cNvCxnSpPr>
            <a:stCxn id="19" idx="3"/>
            <a:endCxn id="26" idx="1"/>
          </p:cNvCxnSpPr>
          <p:nvPr/>
        </p:nvCxnSpPr>
        <p:spPr bwMode="auto">
          <a:xfrm flipV="1">
            <a:off x="8406321" y="3667725"/>
            <a:ext cx="624409" cy="367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7" name="Straight Arrow Connector 36"/>
          <p:cNvCxnSpPr>
            <a:stCxn id="20" idx="3"/>
            <a:endCxn id="27" idx="1"/>
          </p:cNvCxnSpPr>
          <p:nvPr/>
        </p:nvCxnSpPr>
        <p:spPr bwMode="auto">
          <a:xfrm flipV="1">
            <a:off x="8452726" y="4662790"/>
            <a:ext cx="578004" cy="394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8" name="Straight Arrow Connector 37"/>
          <p:cNvCxnSpPr>
            <a:stCxn id="21" idx="3"/>
            <a:endCxn id="28" idx="1"/>
          </p:cNvCxnSpPr>
          <p:nvPr/>
        </p:nvCxnSpPr>
        <p:spPr bwMode="auto">
          <a:xfrm flipV="1">
            <a:off x="8403307" y="5572725"/>
            <a:ext cx="627423" cy="1201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9" name="Straight Arrow Connector 38"/>
          <p:cNvCxnSpPr>
            <a:endCxn id="16" idx="1"/>
          </p:cNvCxnSpPr>
          <p:nvPr/>
        </p:nvCxnSpPr>
        <p:spPr bwMode="auto">
          <a:xfrm>
            <a:off x="6764291" y="3686090"/>
            <a:ext cx="794233" cy="20067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>
            <a:off x="6767511" y="5663435"/>
            <a:ext cx="782644" cy="5859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1" name="TextBox 40"/>
          <p:cNvSpPr txBox="1"/>
          <p:nvPr/>
        </p:nvSpPr>
        <p:spPr>
          <a:xfrm>
            <a:off x="1023551" y="4750048"/>
            <a:ext cx="1014489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0000"/>
                </a:solidFill>
              </a:rPr>
              <a:t>When can a reduce task begin executing?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67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Synchronization barrier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3378" y="2376488"/>
            <a:ext cx="1095172" cy="378565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smtClean="0"/>
              <a:t>k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44578" y="2224088"/>
            <a:ext cx="1095172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13508" y="3671888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i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i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13508" y="5138559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73378" y="2224088"/>
            <a:ext cx="937181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(w, p)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82196" y="3367088"/>
            <a:ext cx="919547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x)</a:t>
            </a:r>
          </a:p>
          <a:p>
            <a:pPr algn="ctr"/>
            <a:r>
              <a:rPr lang="en-US" sz="2400" b="0" dirty="0" smtClean="0"/>
              <a:t>(y, r)</a:t>
            </a:r>
          </a:p>
          <a:p>
            <a:pPr algn="ctr"/>
            <a:r>
              <a:rPr lang="en-US" sz="2400" b="0" dirty="0" smtClean="0"/>
              <a:t>(c, 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90562" y="4814888"/>
            <a:ext cx="902812" cy="1569660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z)</a:t>
            </a:r>
          </a:p>
          <a:p>
            <a:pPr algn="ctr"/>
            <a:r>
              <a:rPr lang="en-US" sz="2400" b="0" dirty="0" smtClean="0"/>
              <a:t>(a, s)</a:t>
            </a:r>
          </a:p>
          <a:p>
            <a:pPr algn="ctr"/>
            <a:r>
              <a:rPr lang="en-US" sz="2400" b="0" dirty="0" smtClean="0"/>
              <a:t>(c, t)</a:t>
            </a:r>
          </a:p>
          <a:p>
            <a:pPr algn="ctr"/>
            <a:r>
              <a:rPr lang="en-US" sz="2400" b="0" dirty="0" smtClean="0"/>
              <a:t>(a, q)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49778" y="2224088"/>
            <a:ext cx="902811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(a, q)</a:t>
            </a:r>
          </a:p>
          <a:p>
            <a:pPr algn="ctr"/>
            <a:r>
              <a:rPr lang="en-US" sz="2400" b="0" dirty="0" smtClean="0"/>
              <a:t>(a, s)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64190" y="3595688"/>
            <a:ext cx="885179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(c, </a:t>
            </a:r>
            <a:r>
              <a:rPr lang="en-US" sz="2400" b="0" dirty="0"/>
              <a:t>d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(c, t)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58594" y="4593491"/>
            <a:ext cx="937180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p)</a:t>
            </a:r>
          </a:p>
          <a:p>
            <a:pPr algn="ctr"/>
            <a:r>
              <a:rPr lang="en-US" sz="2400" b="0" dirty="0" smtClean="0"/>
              <a:t>(w, </a:t>
            </a:r>
            <a:r>
              <a:rPr lang="en-US" sz="2400" b="0" dirty="0"/>
              <a:t>x</a:t>
            </a:r>
            <a:r>
              <a:rPr lang="en-US" sz="2400" b="0" dirty="0" smtClean="0"/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01572" y="5584091"/>
            <a:ext cx="844783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</a:t>
            </a:r>
            <a:r>
              <a:rPr lang="en-US" sz="2400" b="0" dirty="0"/>
              <a:t>r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(y, z)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98402" y="2524423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73778" y="3743623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473778" y="4738688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73778" y="5648623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301578" y="1690688"/>
            <a:ext cx="1299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Partition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549359" y="169068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Map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4882978" y="1690688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Coalesce</a:t>
            </a:r>
            <a:endParaRPr lang="en-US" sz="2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621978" y="1690688"/>
            <a:ext cx="1122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Reduce</a:t>
            </a:r>
            <a:endParaRPr lang="en-US" sz="2400" b="1" dirty="0"/>
          </a:p>
        </p:txBody>
      </p:sp>
      <p:cxnSp>
        <p:nvCxnSpPr>
          <p:cNvPr id="23" name="Straight Arrow Connector 22"/>
          <p:cNvCxnSpPr>
            <a:stCxn id="13" idx="3"/>
            <a:endCxn id="14" idx="1"/>
          </p:cNvCxnSpPr>
          <p:nvPr/>
        </p:nvCxnSpPr>
        <p:spPr bwMode="auto">
          <a:xfrm flipV="1">
            <a:off x="1558550" y="2824253"/>
            <a:ext cx="886028" cy="144506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4" name="Straight Arrow Connector 23"/>
          <p:cNvCxnSpPr>
            <a:stCxn id="13" idx="3"/>
            <a:endCxn id="15" idx="1"/>
          </p:cNvCxnSpPr>
          <p:nvPr/>
        </p:nvCxnSpPr>
        <p:spPr bwMode="auto">
          <a:xfrm>
            <a:off x="1558550" y="4269314"/>
            <a:ext cx="954958" cy="27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5" name="Straight Arrow Connector 24"/>
          <p:cNvCxnSpPr>
            <a:stCxn id="13" idx="3"/>
            <a:endCxn id="16" idx="1"/>
          </p:cNvCxnSpPr>
          <p:nvPr/>
        </p:nvCxnSpPr>
        <p:spPr bwMode="auto">
          <a:xfrm>
            <a:off x="1558550" y="4269314"/>
            <a:ext cx="954958" cy="146941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6" name="Straight Arrow Connector 25"/>
          <p:cNvCxnSpPr>
            <a:stCxn id="14" idx="3"/>
            <a:endCxn id="17" idx="1"/>
          </p:cNvCxnSpPr>
          <p:nvPr/>
        </p:nvCxnSpPr>
        <p:spPr bwMode="auto">
          <a:xfrm flipV="1">
            <a:off x="3539750" y="2639587"/>
            <a:ext cx="733628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7" name="Straight Arrow Connector 26"/>
          <p:cNvCxnSpPr>
            <a:stCxn id="15" idx="3"/>
            <a:endCxn id="18" idx="1"/>
          </p:cNvCxnSpPr>
          <p:nvPr/>
        </p:nvCxnSpPr>
        <p:spPr bwMode="auto">
          <a:xfrm flipV="1">
            <a:off x="3470821" y="3967253"/>
            <a:ext cx="811375" cy="304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" name="Straight Arrow Connector 27"/>
          <p:cNvCxnSpPr>
            <a:stCxn id="16" idx="3"/>
            <a:endCxn id="19" idx="1"/>
          </p:cNvCxnSpPr>
          <p:nvPr/>
        </p:nvCxnSpPr>
        <p:spPr bwMode="auto">
          <a:xfrm flipV="1">
            <a:off x="3470821" y="5599718"/>
            <a:ext cx="819741" cy="13900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9" name="Straight Arrow Connector 28"/>
          <p:cNvCxnSpPr>
            <a:stCxn id="17" idx="3"/>
            <a:endCxn id="20" idx="1"/>
          </p:cNvCxnSpPr>
          <p:nvPr/>
        </p:nvCxnSpPr>
        <p:spPr bwMode="auto">
          <a:xfrm>
            <a:off x="5210559" y="2639587"/>
            <a:ext cx="739219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0" name="Straight Arrow Connector 29"/>
          <p:cNvCxnSpPr>
            <a:stCxn id="18" idx="3"/>
            <a:endCxn id="21" idx="1"/>
          </p:cNvCxnSpPr>
          <p:nvPr/>
        </p:nvCxnSpPr>
        <p:spPr bwMode="auto">
          <a:xfrm>
            <a:off x="5201743" y="3967253"/>
            <a:ext cx="762447" cy="439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1" name="Straight Arrow Connector 30"/>
          <p:cNvCxnSpPr>
            <a:stCxn id="19" idx="3"/>
            <a:endCxn id="21" idx="1"/>
          </p:cNvCxnSpPr>
          <p:nvPr/>
        </p:nvCxnSpPr>
        <p:spPr bwMode="auto">
          <a:xfrm flipV="1">
            <a:off x="5193374" y="4011187"/>
            <a:ext cx="770816" cy="15885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2" name="Straight Arrow Connector 31"/>
          <p:cNvCxnSpPr>
            <a:stCxn id="19" idx="3"/>
            <a:endCxn id="20" idx="1"/>
          </p:cNvCxnSpPr>
          <p:nvPr/>
        </p:nvCxnSpPr>
        <p:spPr bwMode="auto">
          <a:xfrm flipV="1">
            <a:off x="5193374" y="2824253"/>
            <a:ext cx="756404" cy="277546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3" name="Straight Arrow Connector 32"/>
          <p:cNvCxnSpPr>
            <a:stCxn id="18" idx="3"/>
            <a:endCxn id="22" idx="1"/>
          </p:cNvCxnSpPr>
          <p:nvPr/>
        </p:nvCxnSpPr>
        <p:spPr bwMode="auto">
          <a:xfrm>
            <a:off x="5201743" y="3967253"/>
            <a:ext cx="756851" cy="104173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4" name="Straight Arrow Connector 33"/>
          <p:cNvCxnSpPr>
            <a:stCxn id="17" idx="3"/>
            <a:endCxn id="22" idx="1"/>
          </p:cNvCxnSpPr>
          <p:nvPr/>
        </p:nvCxnSpPr>
        <p:spPr bwMode="auto">
          <a:xfrm>
            <a:off x="5210559" y="2639587"/>
            <a:ext cx="748035" cy="23694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5" name="Straight Arrow Connector 34"/>
          <p:cNvCxnSpPr>
            <a:stCxn id="20" idx="3"/>
            <a:endCxn id="24" idx="1"/>
          </p:cNvCxnSpPr>
          <p:nvPr/>
        </p:nvCxnSpPr>
        <p:spPr bwMode="auto">
          <a:xfrm flipV="1">
            <a:off x="6852589" y="2755256"/>
            <a:ext cx="645813" cy="6899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6" name="Straight Arrow Connector 35"/>
          <p:cNvCxnSpPr>
            <a:stCxn id="21" idx="3"/>
            <a:endCxn id="28" idx="1"/>
          </p:cNvCxnSpPr>
          <p:nvPr/>
        </p:nvCxnSpPr>
        <p:spPr bwMode="auto">
          <a:xfrm flipV="1">
            <a:off x="6849369" y="3974456"/>
            <a:ext cx="624409" cy="367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7" name="Straight Arrow Connector 36"/>
          <p:cNvCxnSpPr>
            <a:stCxn id="22" idx="3"/>
            <a:endCxn id="29" idx="1"/>
          </p:cNvCxnSpPr>
          <p:nvPr/>
        </p:nvCxnSpPr>
        <p:spPr bwMode="auto">
          <a:xfrm flipV="1">
            <a:off x="6895774" y="4969521"/>
            <a:ext cx="578004" cy="394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8" name="Straight Arrow Connector 37"/>
          <p:cNvCxnSpPr>
            <a:stCxn id="23" idx="3"/>
            <a:endCxn id="30" idx="1"/>
          </p:cNvCxnSpPr>
          <p:nvPr/>
        </p:nvCxnSpPr>
        <p:spPr bwMode="auto">
          <a:xfrm flipV="1">
            <a:off x="6846355" y="5879456"/>
            <a:ext cx="627423" cy="1201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9" name="Straight Arrow Connector 38"/>
          <p:cNvCxnSpPr>
            <a:endCxn id="18" idx="1"/>
          </p:cNvCxnSpPr>
          <p:nvPr/>
        </p:nvCxnSpPr>
        <p:spPr bwMode="auto">
          <a:xfrm>
            <a:off x="5207339" y="3992821"/>
            <a:ext cx="794233" cy="20067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>
            <a:off x="5210559" y="5970166"/>
            <a:ext cx="782644" cy="5859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Rectangle 41"/>
          <p:cNvSpPr/>
          <p:nvPr/>
        </p:nvSpPr>
        <p:spPr>
          <a:xfrm>
            <a:off x="5454360" y="2152353"/>
            <a:ext cx="223547" cy="4503859"/>
          </a:xfrm>
          <a:prstGeom prst="rect">
            <a:avLst/>
          </a:prstGeom>
          <a:solidFill>
            <a:srgbClr val="FF0000"/>
          </a:solidFill>
          <a:ln w="28575">
            <a:noFill/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342533" y="4827232"/>
            <a:ext cx="11351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39387" y="1883008"/>
            <a:ext cx="2865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Can’t run reduce task until all map tasks finish (ensures that all values for a given key are ready)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239386" y="4954503"/>
            <a:ext cx="28650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>
                <a:solidFill>
                  <a:srgbClr val="FF0000"/>
                </a:solidFill>
              </a:rPr>
              <a:t>Any </a:t>
            </a:r>
            <a:r>
              <a:rPr lang="en-US" sz="2000" dirty="0" smtClean="0">
                <a:solidFill>
                  <a:srgbClr val="FF0000"/>
                </a:solidFill>
              </a:rPr>
              <a:t>failure will prevent reduce stage from starting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5677907" y="2413559"/>
            <a:ext cx="3561479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942449" y="5495005"/>
            <a:ext cx="4296937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17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Fault tolerance via master node</a:t>
            </a:r>
            <a:endParaRPr lang="en-US" dirty="0"/>
          </a:p>
        </p:txBody>
      </p:sp>
      <p:pic>
        <p:nvPicPr>
          <p:cNvPr id="4" name="Content Placeholder 4" descr="Screen Shot 2015-06-07 at 9.56.53 PM.png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23" r="-6923"/>
          <a:stretch>
            <a:fillRect/>
          </a:stretch>
        </p:blipFill>
        <p:spPr>
          <a:xfrm>
            <a:off x="838200" y="1402491"/>
            <a:ext cx="9298460" cy="5185680"/>
          </a:xfrm>
        </p:spPr>
      </p:pic>
      <p:sp>
        <p:nvSpPr>
          <p:cNvPr id="5" name="TextBox 4"/>
          <p:cNvSpPr txBox="1"/>
          <p:nvPr/>
        </p:nvSpPr>
        <p:spPr>
          <a:xfrm>
            <a:off x="7339914" y="1690688"/>
            <a:ext cx="4852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B0F0"/>
                </a:solidFill>
              </a:rPr>
              <a:t>Master responsibilities for fault tolerance: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Assign map/reduce jobs to workers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Keep track of status of tasks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Keep track of machine failures (rerun tasks as necessary)</a:t>
            </a:r>
          </a:p>
        </p:txBody>
      </p:sp>
    </p:spTree>
    <p:extLst>
      <p:ext uri="{BB962C8B-B14F-4D97-AF65-F5344CB8AC3E}">
        <p14:creationId xmlns:p14="http://schemas.microsoft.com/office/powerpoint/2010/main" val="58621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Assignment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597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Part 1</a:t>
            </a:r>
            <a:r>
              <a:rPr lang="en-US" dirty="0" smtClean="0"/>
              <a:t>: write map and reduce functions for word count</a:t>
            </a:r>
          </a:p>
          <a:p>
            <a:pPr lvl="1"/>
            <a:r>
              <a:rPr lang="en-US" dirty="0" smtClean="0"/>
              <a:t>Key goal is to get familiar with Go</a:t>
            </a:r>
          </a:p>
          <a:p>
            <a:pPr lvl="1"/>
            <a:endParaRPr lang="en-US" dirty="0"/>
          </a:p>
          <a:p>
            <a:r>
              <a:rPr lang="en-US" b="1" dirty="0" smtClean="0">
                <a:solidFill>
                  <a:srgbClr val="00B0F0"/>
                </a:solidFill>
              </a:rPr>
              <a:t>Parts 2-3</a:t>
            </a:r>
            <a:r>
              <a:rPr lang="en-US" dirty="0" smtClean="0"/>
              <a:t>: implement central master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</a:rPr>
              <a:t>Part 2</a:t>
            </a:r>
            <a:r>
              <a:rPr lang="en-US" dirty="0" smtClean="0"/>
              <a:t>: given sequential executor of map/reduce functions, enable distributed execution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</a:rPr>
              <a:t>Part 3</a:t>
            </a:r>
            <a:r>
              <a:rPr lang="en-US" dirty="0" smtClean="0"/>
              <a:t>: modify master to deal with failures (network or worker)</a:t>
            </a:r>
          </a:p>
          <a:p>
            <a:pPr lvl="1"/>
            <a:r>
              <a:rPr lang="en-US" dirty="0" smtClean="0"/>
              <a:t>Goal: reason about failures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Reminders:</a:t>
            </a:r>
          </a:p>
          <a:p>
            <a:pPr lvl="1"/>
            <a:r>
              <a:rPr lang="en-US" dirty="0" smtClean="0"/>
              <a:t>Look for partners for next assignments</a:t>
            </a:r>
          </a:p>
          <a:p>
            <a:pPr lvl="1"/>
            <a:r>
              <a:rPr lang="en-US" dirty="0" smtClean="0"/>
              <a:t>Discussion Friday: Go tutorial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867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Handling master failures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If master node fails, can we start new master and resume execution?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No!</a:t>
            </a:r>
          </a:p>
          <a:p>
            <a:pPr lvl="1"/>
            <a:r>
              <a:rPr lang="en-US" dirty="0" smtClean="0"/>
              <a:t>Lost all state about task execution status (i.e., which tasks are finished, currently running (and by whom), and need to be run)</a:t>
            </a:r>
          </a:p>
          <a:p>
            <a:pPr lvl="1"/>
            <a:r>
              <a:rPr lang="en-US" dirty="0" smtClean="0"/>
              <a:t>Need to start from scratch </a:t>
            </a:r>
            <a:r>
              <a:rPr lang="en-US" dirty="0" smtClean="0">
                <a:sym typeface="Wingdings"/>
              </a:rPr>
              <a:t> wasted resources and time</a:t>
            </a:r>
          </a:p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olidFill>
                  <a:srgbClr val="00B0F0"/>
                </a:solidFill>
                <a:sym typeface="Wingdings"/>
              </a:rPr>
              <a:t>Better solution: replicate master state to tolerate failures</a:t>
            </a:r>
            <a:endParaRPr lang="en-US" dirty="0" smtClean="0">
              <a:solidFill>
                <a:srgbClr val="00B0F0"/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7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Replicating MapReduce master</a:t>
            </a:r>
            <a:endParaRPr lang="en-US" dirty="0"/>
          </a:p>
        </p:txBody>
      </p:sp>
      <p:pic>
        <p:nvPicPr>
          <p:cNvPr id="4" name="Picture 11" descr="ser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395" y="4306551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1" descr="ser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353" y="4306551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53644" y="2096751"/>
            <a:ext cx="1588192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Master M1</a:t>
            </a:r>
          </a:p>
          <a:p>
            <a:pPr algn="ctr"/>
            <a:r>
              <a:rPr lang="en-US" sz="2400" b="0" dirty="0" smtClean="0"/>
              <a:t>Map tasks:</a:t>
            </a:r>
          </a:p>
          <a:p>
            <a:pPr algn="ctr"/>
            <a:r>
              <a:rPr lang="en-US" sz="2400" b="0" dirty="0" smtClean="0">
                <a:solidFill>
                  <a:srgbClr val="00B050"/>
                </a:solidFill>
              </a:rPr>
              <a:t>1 2</a:t>
            </a:r>
            <a:r>
              <a:rPr lang="en-US" sz="2400" b="0" dirty="0" smtClean="0"/>
              <a:t> </a:t>
            </a:r>
            <a:r>
              <a:rPr lang="en-US" sz="2400" b="0" dirty="0" smtClean="0">
                <a:solidFill>
                  <a:srgbClr val="FF0000"/>
                </a:solidFill>
              </a:rPr>
              <a:t>3 4</a:t>
            </a:r>
            <a:endParaRPr lang="en-US" sz="2400" b="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6985" y="5292685"/>
            <a:ext cx="16326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Worker W1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7722143" y="5251515"/>
            <a:ext cx="16326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Worker W2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339561" y="2102983"/>
            <a:ext cx="1588192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Master M2</a:t>
            </a:r>
          </a:p>
          <a:p>
            <a:pPr algn="ctr"/>
            <a:r>
              <a:rPr lang="en-US" sz="2400" b="0" dirty="0" smtClean="0"/>
              <a:t>Map tasks:</a:t>
            </a:r>
          </a:p>
          <a:p>
            <a:pPr algn="ctr"/>
            <a:r>
              <a:rPr lang="en-US" sz="2400" b="0" dirty="0" smtClean="0">
                <a:solidFill>
                  <a:srgbClr val="00B050"/>
                </a:solidFill>
              </a:rPr>
              <a:t>1 2</a:t>
            </a:r>
            <a:r>
              <a:rPr lang="en-US" sz="2400" b="0" dirty="0" smtClean="0"/>
              <a:t> </a:t>
            </a:r>
            <a:r>
              <a:rPr lang="en-US" sz="2400" b="0" dirty="0" smtClean="0">
                <a:solidFill>
                  <a:srgbClr val="FF0000"/>
                </a:solidFill>
              </a:rPr>
              <a:t>3 4</a:t>
            </a:r>
            <a:endParaRPr lang="en-US" sz="2400" b="0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/>
          <p:cNvCxnSpPr>
            <a:stCxn id="4" idx="0"/>
            <a:endCxn id="6" idx="2"/>
          </p:cNvCxnSpPr>
          <p:nvPr/>
        </p:nvCxnSpPr>
        <p:spPr bwMode="auto">
          <a:xfrm flipV="1">
            <a:off x="4211595" y="3297080"/>
            <a:ext cx="236145" cy="100947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3025256" y="3419207"/>
            <a:ext cx="12602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 smtClean="0"/>
              <a:t>Done with</a:t>
            </a:r>
          </a:p>
          <a:p>
            <a:pPr algn="ctr"/>
            <a:r>
              <a:rPr lang="en-US" sz="2000" dirty="0" smtClean="0"/>
              <a:t>task 1</a:t>
            </a:r>
            <a:endParaRPr lang="en-US" sz="2000" b="0" dirty="0">
              <a:solidFill>
                <a:schemeClr val="accent6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 flipH="1">
            <a:off x="4440195" y="3293132"/>
            <a:ext cx="228600" cy="108032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4551967" y="3492996"/>
            <a:ext cx="8675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 smtClean="0"/>
              <a:t>Run</a:t>
            </a:r>
          </a:p>
          <a:p>
            <a:pPr algn="ctr"/>
            <a:r>
              <a:rPr lang="en-US" sz="2000" b="0" dirty="0"/>
              <a:t>t</a:t>
            </a:r>
            <a:r>
              <a:rPr lang="en-US" sz="2000" b="0" dirty="0" smtClean="0"/>
              <a:t>ask 3</a:t>
            </a:r>
            <a:endParaRPr lang="en-US" sz="2000" b="0" dirty="0"/>
          </a:p>
        </p:txBody>
      </p:sp>
      <p:cxnSp>
        <p:nvCxnSpPr>
          <p:cNvPr id="14" name="Straight Arrow Connector 13"/>
          <p:cNvCxnSpPr/>
          <p:nvPr/>
        </p:nvCxnSpPr>
        <p:spPr bwMode="auto">
          <a:xfrm flipV="1">
            <a:off x="5295368" y="2757211"/>
            <a:ext cx="1945691" cy="197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5573134" y="1741548"/>
            <a:ext cx="14351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/>
              <a:t>T</a:t>
            </a:r>
            <a:r>
              <a:rPr lang="en-US" sz="2000" b="0" dirty="0" smtClean="0"/>
              <a:t>ask 3</a:t>
            </a:r>
          </a:p>
          <a:p>
            <a:pPr algn="ctr"/>
            <a:r>
              <a:rPr lang="en-US" sz="2000" b="0" dirty="0"/>
              <a:t>a</a:t>
            </a:r>
            <a:r>
              <a:rPr lang="en-US" sz="2000" b="0" dirty="0" smtClean="0"/>
              <a:t>ssigned</a:t>
            </a:r>
          </a:p>
          <a:p>
            <a:pPr algn="ctr"/>
            <a:r>
              <a:rPr lang="en-US" sz="2000" b="0" dirty="0" smtClean="0"/>
              <a:t>to W1</a:t>
            </a:r>
            <a:endParaRPr lang="en-US" sz="2000" b="0" dirty="0"/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 flipV="1">
            <a:off x="8177036" y="3302423"/>
            <a:ext cx="228600" cy="110584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6965332" y="3562814"/>
            <a:ext cx="13260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 smtClean="0"/>
              <a:t>Done with</a:t>
            </a:r>
          </a:p>
          <a:p>
            <a:pPr algn="ctr"/>
            <a:r>
              <a:rPr lang="en-US" sz="2000" b="0" dirty="0"/>
              <a:t>t</a:t>
            </a:r>
            <a:r>
              <a:rPr lang="en-US" sz="2000" b="0" dirty="0" smtClean="0"/>
              <a:t>ask 2</a:t>
            </a:r>
            <a:endParaRPr lang="en-US" sz="2000" b="0" dirty="0"/>
          </a:p>
        </p:txBody>
      </p:sp>
      <p:cxnSp>
        <p:nvCxnSpPr>
          <p:cNvPr id="18" name="Straight Arrow Connector 17"/>
          <p:cNvCxnSpPr/>
          <p:nvPr/>
        </p:nvCxnSpPr>
        <p:spPr bwMode="auto">
          <a:xfrm>
            <a:off x="8405636" y="3302422"/>
            <a:ext cx="232407" cy="10710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8594322" y="3479353"/>
            <a:ext cx="8675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 smtClean="0"/>
              <a:t>Run</a:t>
            </a:r>
          </a:p>
          <a:p>
            <a:pPr algn="ctr"/>
            <a:r>
              <a:rPr lang="en-US" sz="2000" b="0" dirty="0"/>
              <a:t>t</a:t>
            </a:r>
            <a:r>
              <a:rPr lang="en-US" sz="2000" b="0" dirty="0" smtClean="0"/>
              <a:t>ask 3</a:t>
            </a:r>
            <a:endParaRPr lang="en-US" sz="2000" b="0" dirty="0"/>
          </a:p>
        </p:txBody>
      </p:sp>
      <p:sp>
        <p:nvSpPr>
          <p:cNvPr id="704" name="TextBox 703"/>
          <p:cNvSpPr txBox="1"/>
          <p:nvPr/>
        </p:nvSpPr>
        <p:spPr>
          <a:xfrm>
            <a:off x="479072" y="5905950"/>
            <a:ext cx="11578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Problem: what if W2 finishes task 2 before M1 tells M2 that W1 has been assigned task 3?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88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7" grpId="0"/>
      <p:bldP spid="19" grpId="0"/>
      <p:bldP spid="70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Replicating bank account information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929" y="1778050"/>
            <a:ext cx="7354233" cy="4560985"/>
          </a:xfrm>
          <a:prstGeom prst="rect">
            <a:avLst/>
          </a:prstGeom>
        </p:spPr>
      </p:pic>
      <p:sp>
        <p:nvSpPr>
          <p:cNvPr id="5" name="Can 4"/>
          <p:cNvSpPr/>
          <p:nvPr/>
        </p:nvSpPr>
        <p:spPr>
          <a:xfrm>
            <a:off x="3274176" y="3863948"/>
            <a:ext cx="729857" cy="833220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Can 5"/>
          <p:cNvSpPr/>
          <p:nvPr/>
        </p:nvSpPr>
        <p:spPr>
          <a:xfrm>
            <a:off x="9261564" y="3253041"/>
            <a:ext cx="732871" cy="836661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315484" y="1861177"/>
            <a:ext cx="8299866" cy="3937051"/>
            <a:chOff x="1481876" y="3133478"/>
            <a:chExt cx="5427678" cy="2467993"/>
          </a:xfrm>
        </p:grpSpPr>
        <p:sp>
          <p:nvSpPr>
            <p:cNvPr id="12" name="Smiley Face 11"/>
            <p:cNvSpPr/>
            <p:nvPr/>
          </p:nvSpPr>
          <p:spPr>
            <a:xfrm>
              <a:off x="2315705" y="3179067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481876" y="3133478"/>
              <a:ext cx="682640" cy="4051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B0F0"/>
                  </a:solidFill>
                  <a:latin typeface="Arial" charset="0"/>
                  <a:ea typeface="Arial" charset="0"/>
                  <a:cs typeface="Arial" charset="0"/>
                </a:rPr>
                <a:t>“Deposit</a:t>
              </a:r>
            </a:p>
            <a:p>
              <a:r>
                <a:rPr lang="en-US" dirty="0" smtClean="0">
                  <a:solidFill>
                    <a:srgbClr val="00B0F0"/>
                  </a:solidFill>
                  <a:latin typeface="Arial" charset="0"/>
                  <a:ea typeface="Arial" charset="0"/>
                  <a:cs typeface="Arial" charset="0"/>
                </a:rPr>
                <a:t>$100”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39289" y="5196310"/>
              <a:ext cx="570265" cy="40516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dirty="0" smtClean="0">
                  <a:solidFill>
                    <a:srgbClr val="00B0F0"/>
                  </a:solidFill>
                  <a:latin typeface="Arial" charset="0"/>
                  <a:ea typeface="Arial" charset="0"/>
                  <a:cs typeface="Arial" charset="0"/>
                </a:rPr>
                <a:t>“Pay 1%</a:t>
              </a:r>
            </a:p>
            <a:p>
              <a:r>
                <a:rPr lang="en-US" dirty="0" smtClean="0">
                  <a:solidFill>
                    <a:srgbClr val="00B0F0"/>
                  </a:solidFill>
                  <a:latin typeface="Arial" charset="0"/>
                  <a:ea typeface="Arial" charset="0"/>
                  <a:cs typeface="Arial" charset="0"/>
                </a:rPr>
                <a:t>interest”</a:t>
              </a:r>
            </a:p>
          </p:txBody>
        </p:sp>
        <p:sp>
          <p:nvSpPr>
            <p:cNvPr id="15" name="Smiley Face 14"/>
            <p:cNvSpPr/>
            <p:nvPr/>
          </p:nvSpPr>
          <p:spPr>
            <a:xfrm>
              <a:off x="5838706" y="5194163"/>
              <a:ext cx="393700" cy="388158"/>
            </a:xfrm>
            <a:prstGeom prst="smileyFac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075794" y="3658018"/>
            <a:ext cx="148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59567" y="3068375"/>
            <a:ext cx="148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$1,000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086213" y="4091375"/>
            <a:ext cx="148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$1,100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96422" y="4493645"/>
            <a:ext cx="1437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$1,111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259566" y="3473352"/>
            <a:ext cx="148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$1,010</a:t>
            </a:r>
            <a:endParaRPr lang="en-US" b="1" dirty="0" smtClean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266618" y="3873462"/>
            <a:ext cx="1459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$1,110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9278855" y="4089702"/>
            <a:ext cx="301018" cy="1058770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3556853" y="2553110"/>
            <a:ext cx="277120" cy="1289574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4004033" y="4276041"/>
            <a:ext cx="4973804" cy="1182034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2" idx="6"/>
          </p:cNvCxnSpPr>
          <p:nvPr/>
        </p:nvCxnSpPr>
        <p:spPr>
          <a:xfrm>
            <a:off x="4192590" y="2243507"/>
            <a:ext cx="5068974" cy="1229845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3274176" y="2802166"/>
            <a:ext cx="6690871" cy="8795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Inconsistent replicas!</a:t>
            </a:r>
          </a:p>
        </p:txBody>
      </p:sp>
    </p:spTree>
    <p:extLst>
      <p:ext uri="{BB962C8B-B14F-4D97-AF65-F5344CB8AC3E}">
        <p14:creationId xmlns:p14="http://schemas.microsoft.com/office/powerpoint/2010/main" val="198810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mph" presetSubtype="2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CCCC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mph" presetSubtype="2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CCCC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0" grpId="1"/>
      <p:bldP spid="21" grpId="0"/>
      <p:bldP spid="2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Synchronizing replicas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6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How can we ensure that replicas are in sync?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Apply updates in same order at all replicas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Model every replica as a state machine</a:t>
            </a:r>
          </a:p>
          <a:p>
            <a:pPr lvl="1"/>
            <a:r>
              <a:rPr lang="en-US" dirty="0" smtClean="0"/>
              <a:t>Given identical initial states, applying updates in same order results in same final state</a:t>
            </a:r>
          </a:p>
          <a:p>
            <a:pPr lvl="1"/>
            <a:endParaRPr lang="en-US" dirty="0"/>
          </a:p>
          <a:p>
            <a:r>
              <a:rPr lang="en-US" b="1" dirty="0" smtClean="0">
                <a:solidFill>
                  <a:srgbClr val="00B0F0"/>
                </a:solidFill>
              </a:rPr>
              <a:t>Replicated state machine</a:t>
            </a:r>
            <a:r>
              <a:rPr lang="en-US" dirty="0" smtClean="0"/>
              <a:t>: run copies of same state machine across many servers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Challenge</a:t>
            </a:r>
            <a:r>
              <a:rPr lang="en-US" dirty="0" smtClean="0"/>
              <a:t>: doing this efficiently!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547" y="1190397"/>
            <a:ext cx="3810000" cy="313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8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MapReduce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Fault tolerance needs/challenges</a:t>
            </a:r>
          </a:p>
          <a:p>
            <a:endParaRPr lang="en-US" dirty="0" smtClean="0"/>
          </a:p>
          <a:p>
            <a:r>
              <a:rPr lang="en-US" dirty="0" smtClean="0"/>
              <a:t>Intro to Assignment 1</a:t>
            </a:r>
          </a:p>
          <a:p>
            <a:endParaRPr lang="en-US" dirty="0" smtClean="0"/>
          </a:p>
          <a:p>
            <a:r>
              <a:rPr lang="en-US" dirty="0" smtClean="0"/>
              <a:t>Replicated State Machine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Synchronization challenges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5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Replicated state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Option 1: replicate over time</a:t>
            </a:r>
          </a:p>
          <a:p>
            <a:pPr lvl="1"/>
            <a:r>
              <a:rPr lang="en-US" dirty="0" smtClean="0"/>
              <a:t>Start new replicate after one goes down</a:t>
            </a:r>
          </a:p>
          <a:p>
            <a:pPr lvl="1"/>
            <a:r>
              <a:rPr lang="en-US" dirty="0" smtClean="0"/>
              <a:t>Assumes execution state from failed machine is available to continue from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Crash failures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rgbClr val="00B0F0"/>
                </a:solidFill>
              </a:rPr>
              <a:t>Option 2: replicate over space</a:t>
            </a:r>
          </a:p>
          <a:p>
            <a:pPr lvl="1"/>
            <a:r>
              <a:rPr lang="en-US" dirty="0" smtClean="0"/>
              <a:t>Run multiple replicas simultaneously</a:t>
            </a:r>
          </a:p>
          <a:p>
            <a:pPr lvl="1"/>
            <a:r>
              <a:rPr lang="en-US" dirty="0" smtClean="0"/>
              <a:t>Assume that when something fails, all state is lost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Fail-stop failures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Implementing a replicated state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72760"/>
            <a:ext cx="10515600" cy="4351338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Approach: Given list of received updates, order them based on time of receipt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Challenge: clocks are not in sync across replicas</a:t>
            </a:r>
          </a:p>
          <a:p>
            <a:pPr lvl="1"/>
            <a:r>
              <a:rPr lang="en-US" dirty="0" smtClean="0"/>
              <a:t>Multiple updates can arrive at different machines at different times </a:t>
            </a:r>
            <a:r>
              <a:rPr lang="en-US" dirty="0" smtClean="0">
                <a:sym typeface="Wingdings"/>
              </a:rPr>
              <a:t> don’t want to pick order based on different clocks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3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Clock syncing: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Leverage GPS broadcasts?</a:t>
            </a:r>
          </a:p>
          <a:p>
            <a:pPr lvl="1"/>
            <a:r>
              <a:rPr lang="en-US" dirty="0" smtClean="0"/>
              <a:t>Time from GPS is accurate to about 1 microsecond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Problem: power hungry and does not work indoors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rgbClr val="00B0F0"/>
                </a:solidFill>
              </a:rPr>
              <a:t>Correct skew based on a reference clock?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Problem: clock drift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Problem: unbounded network delay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777754" y="3517233"/>
            <a:ext cx="3745204" cy="2449665"/>
            <a:chOff x="2547331" y="3005280"/>
            <a:chExt cx="3745204" cy="2449665"/>
          </a:xfrm>
        </p:grpSpPr>
        <p:sp>
          <p:nvSpPr>
            <p:cNvPr id="5" name="Rectangle 4"/>
            <p:cNvSpPr>
              <a:spLocks/>
            </p:cNvSpPr>
            <p:nvPr/>
          </p:nvSpPr>
          <p:spPr bwMode="auto">
            <a:xfrm>
              <a:off x="2547331" y="3005280"/>
              <a:ext cx="711733" cy="307777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 smtClean="0">
                  <a:latin typeface="Arial"/>
                  <a:ea typeface="Gill Sans" pitchFamily="-84" charset="0"/>
                  <a:cs typeface="Arial"/>
                </a:rPr>
                <a:t>Client</a:t>
              </a:r>
              <a:endParaRPr lang="en-US" dirty="0">
                <a:latin typeface="Arial"/>
                <a:ea typeface="Gill Sans" pitchFamily="-84" charset="0"/>
                <a:cs typeface="Arial"/>
              </a:endParaRPr>
            </a:p>
          </p:txBody>
        </p:sp>
        <p:sp>
          <p:nvSpPr>
            <p:cNvPr id="6" name="Rectangle 5"/>
            <p:cNvSpPr>
              <a:spLocks/>
            </p:cNvSpPr>
            <p:nvPr/>
          </p:nvSpPr>
          <p:spPr bwMode="auto">
            <a:xfrm>
              <a:off x="4870114" y="3005280"/>
              <a:ext cx="891357" cy="276999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square" lIns="0" tIns="0" rIns="0" bIns="0" anchor="ctr">
              <a:prstTxWarp prst="textNoShape">
                <a:avLst/>
              </a:prstTxWarp>
              <a:spAutoFit/>
            </a:bodyPr>
            <a:lstStyle/>
            <a:p>
              <a:r>
                <a:rPr lang="en-US" sz="1800" smtClean="0">
                  <a:latin typeface="Arial"/>
                  <a:ea typeface="Gill Sans" pitchFamily="-84" charset="0"/>
                  <a:cs typeface="Arial"/>
                </a:rPr>
                <a:t>Server</a:t>
              </a:r>
              <a:endParaRPr lang="en-US" sz="1800" dirty="0">
                <a:latin typeface="Arial"/>
                <a:ea typeface="Gill Sans" pitchFamily="-84" charset="0"/>
                <a:cs typeface="Arial"/>
              </a:endParaRPr>
            </a:p>
          </p:txBody>
        </p:sp>
        <p:pic>
          <p:nvPicPr>
            <p:cNvPr id="7" name="Picture 6" descr="Mac-Book-Black-On-48x48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5300" y="3334634"/>
              <a:ext cx="609600" cy="609600"/>
            </a:xfrm>
            <a:prstGeom prst="rect">
              <a:avLst/>
            </a:prstGeom>
          </p:spPr>
        </p:pic>
        <p:pic>
          <p:nvPicPr>
            <p:cNvPr id="8" name="Picture 7" descr="server-48x48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5715" y="3334634"/>
              <a:ext cx="609600" cy="6096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 rot="373032">
              <a:off x="3253413" y="3819317"/>
              <a:ext cx="16637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0" i="1" dirty="0" smtClean="0">
                  <a:latin typeface="Arial"/>
                  <a:cs typeface="Arial"/>
                </a:rPr>
                <a:t>Time of day</a:t>
              </a:r>
              <a:r>
                <a:rPr lang="en-US" b="0" i="1" dirty="0">
                  <a:latin typeface="Arial"/>
                  <a:cs typeface="Arial"/>
                </a:rPr>
                <a:t>?</a:t>
              </a: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960100" y="3944234"/>
              <a:ext cx="778" cy="1510711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210515" y="3944234"/>
              <a:ext cx="0" cy="1481512"/>
            </a:xfrm>
            <a:prstGeom prst="line">
              <a:avLst/>
            </a:prstGeom>
            <a:ln>
              <a:prstDash val="soli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315793" y="5025636"/>
              <a:ext cx="9767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Time ↓</a:t>
              </a:r>
            </a:p>
          </p:txBody>
        </p:sp>
        <p:cxnSp>
          <p:nvCxnSpPr>
            <p:cNvPr id="13" name="Curved Connector 8"/>
            <p:cNvCxnSpPr/>
            <p:nvPr/>
          </p:nvCxnSpPr>
          <p:spPr>
            <a:xfrm flipH="1" flipV="1">
              <a:off x="2960101" y="4126322"/>
              <a:ext cx="2250414" cy="252159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urved Connector 8"/>
            <p:cNvCxnSpPr/>
            <p:nvPr/>
          </p:nvCxnSpPr>
          <p:spPr>
            <a:xfrm flipV="1">
              <a:off x="2960099" y="4636510"/>
              <a:ext cx="2250416" cy="351571"/>
            </a:xfrm>
            <a:prstGeom prst="straightConnector1">
              <a:avLst/>
            </a:prstGeom>
            <a:ln>
              <a:prstDash val="solid"/>
              <a:headEnd type="arrow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 rot="21147479">
              <a:off x="3457080" y="4397260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0" i="1" dirty="0" smtClean="0">
                  <a:latin typeface="Arial"/>
                  <a:cs typeface="Arial"/>
                </a:rPr>
                <a:t>2:50 PM</a:t>
              </a:r>
              <a:endParaRPr lang="en-US" b="0" i="1" dirty="0">
                <a:latin typeface="Arial"/>
                <a:cs typeface="Arial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213646" y="5480903"/>
            <a:ext cx="5436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Network Time Protocol (NTP): </a:t>
            </a:r>
            <a:r>
              <a:rPr lang="en-US" sz="2400" dirty="0" smtClean="0"/>
              <a:t>sync clock with dedicated servers around the world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674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702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Christian’s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8266"/>
            <a:ext cx="10515600" cy="538973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Client sends a request packet timestamped</a:t>
            </a:r>
            <a:br>
              <a:rPr lang="en-US" dirty="0" smtClean="0"/>
            </a:br>
            <a:r>
              <a:rPr lang="en-US" dirty="0" smtClean="0"/>
              <a:t>with its local clock at T</a:t>
            </a:r>
            <a:r>
              <a:rPr lang="en-US" baseline="-25000" dirty="0" smtClean="0"/>
              <a:t>1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Server timestamps its receipt of the request</a:t>
            </a:r>
            <a:br>
              <a:rPr lang="en-US" dirty="0" smtClean="0"/>
            </a:br>
            <a:r>
              <a:rPr lang="en-US" dirty="0" smtClean="0"/>
              <a:t>at T</a:t>
            </a:r>
            <a:r>
              <a:rPr lang="en-US" baseline="-25000" dirty="0" smtClean="0"/>
              <a:t>2</a:t>
            </a:r>
            <a:r>
              <a:rPr lang="en-US" dirty="0" smtClean="0"/>
              <a:t> with its local clock</a:t>
            </a:r>
          </a:p>
          <a:p>
            <a:pPr marL="514350" indent="-514350">
              <a:buFont typeface="+mj-lt"/>
              <a:buAutoNum type="arabicPeriod"/>
            </a:pP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Server responds with response packet that</a:t>
            </a:r>
            <a:br>
              <a:rPr lang="en-US" dirty="0" smtClean="0"/>
            </a:br>
            <a:r>
              <a:rPr lang="en-US" dirty="0" smtClean="0"/>
              <a:t>contains current local clock T</a:t>
            </a:r>
            <a:r>
              <a:rPr lang="en-US" baseline="-25000" dirty="0" smtClean="0"/>
              <a:t>3</a:t>
            </a:r>
            <a:r>
              <a:rPr lang="en-US" dirty="0" smtClean="0"/>
              <a:t> and T</a:t>
            </a:r>
            <a:r>
              <a:rPr lang="en-US" baseline="-25000" dirty="0" smtClean="0"/>
              <a:t>2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Client locally timestamps its receipt of server’s</a:t>
            </a:r>
            <a:br>
              <a:rPr lang="en-US" dirty="0" smtClean="0"/>
            </a:br>
            <a:r>
              <a:rPr lang="en-US" dirty="0" smtClean="0"/>
              <a:t>response at T</a:t>
            </a:r>
            <a:r>
              <a:rPr lang="en-US" baseline="-25000" dirty="0" smtClean="0"/>
              <a:t>4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8747517" y="1423081"/>
            <a:ext cx="711733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mtClean="0">
                <a:latin typeface="Arial"/>
                <a:ea typeface="Gill Sans" pitchFamily="-84" charset="0"/>
                <a:cs typeface="Arial"/>
              </a:rPr>
              <a:t>Client</a:t>
            </a:r>
            <a:endParaRPr lang="en-US" dirty="0">
              <a:latin typeface="Arial"/>
              <a:ea typeface="Gill Sans" pitchFamily="-84" charset="0"/>
              <a:cs typeface="Arial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0908121" y="1435559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smtClean="0">
                <a:latin typeface="Arial"/>
                <a:ea typeface="Gill Sans" pitchFamily="-84" charset="0"/>
                <a:cs typeface="Arial"/>
              </a:rPr>
              <a:t>Server</a:t>
            </a:r>
            <a:endParaRPr lang="en-US" sz="1800" dirty="0">
              <a:latin typeface="Arial"/>
              <a:ea typeface="Gill Sans" pitchFamily="-84" charset="0"/>
              <a:cs typeface="Arial"/>
            </a:endParaRPr>
          </a:p>
        </p:txBody>
      </p:sp>
      <p:pic>
        <p:nvPicPr>
          <p:cNvPr id="6" name="Picture 5" descr="Mac-Book-Black-On-48x4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585" y="1759058"/>
            <a:ext cx="609600" cy="609600"/>
          </a:xfrm>
          <a:prstGeom prst="rect">
            <a:avLst/>
          </a:prstGeom>
        </p:spPr>
      </p:pic>
      <p:pic>
        <p:nvPicPr>
          <p:cNvPr id="7" name="Picture 6" descr="server-48x4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1759058"/>
            <a:ext cx="609600" cy="6096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9103383" y="2368658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11353799" y="2368658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865428" y="5647679"/>
            <a:ext cx="976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1" name="Curved Connector 8"/>
          <p:cNvCxnSpPr/>
          <p:nvPr/>
        </p:nvCxnSpPr>
        <p:spPr>
          <a:xfrm flipH="1" flipV="1">
            <a:off x="9103386" y="2852241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8"/>
          <p:cNvCxnSpPr/>
          <p:nvPr/>
        </p:nvCxnSpPr>
        <p:spPr>
          <a:xfrm flipV="1">
            <a:off x="9103202" y="4201700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66864" y="2633249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353616" y="3180366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>
                <a:latin typeface="Arial" charset="0"/>
                <a:ea typeface="Arial" charset="0"/>
                <a:cs typeface="Arial" charset="0"/>
              </a:rPr>
              <a:t>2</a:t>
            </a:r>
            <a:endParaRPr lang="en-US" b="0" baseline="-250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66864" y="4511375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 smtClean="0"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 rot="805666">
            <a:off x="10447872" y="2795534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b="0" i="1" dirty="0" smtClean="0">
                <a:solidFill>
                  <a:schemeClr val="tx1"/>
                </a:solidFill>
                <a:latin typeface="+mn-lt"/>
              </a:rPr>
              <a:t>T</a:t>
            </a:r>
            <a:r>
              <a:rPr lang="en-US" sz="1800" b="0" baseline="-25000" dirty="0" smtClean="0">
                <a:solidFill>
                  <a:schemeClr val="tx1"/>
                </a:solidFill>
                <a:latin typeface="+mn-lt"/>
              </a:rPr>
              <a:t>1</a:t>
            </a:r>
            <a:endParaRPr lang="en-US" sz="1800" b="0" baseline="-25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 rot="858043">
            <a:off x="9392567" y="258984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Arial" charset="0"/>
                <a:ea typeface="Arial" charset="0"/>
                <a:cs typeface="Arial" charset="0"/>
              </a:rPr>
              <a:t>r</a:t>
            </a:r>
            <a:r>
              <a:rPr lang="en-US" sz="1800" smtClean="0">
                <a:latin typeface="Arial" charset="0"/>
                <a:ea typeface="Arial" charset="0"/>
                <a:cs typeface="Arial" charset="0"/>
              </a:rPr>
              <a:t>equest: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9203992" y="3997757"/>
            <a:ext cx="2585962" cy="1045932"/>
            <a:chOff x="6277222" y="4197758"/>
            <a:chExt cx="2585962" cy="1045932"/>
          </a:xfrm>
        </p:grpSpPr>
        <p:sp>
          <p:nvSpPr>
            <p:cNvPr id="19" name="TextBox 18"/>
            <p:cNvSpPr txBox="1"/>
            <p:nvPr/>
          </p:nvSpPr>
          <p:spPr>
            <a:xfrm>
              <a:off x="8426846" y="4197758"/>
              <a:ext cx="4363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0" i="1" dirty="0" smtClean="0">
                  <a:latin typeface="Arial" charset="0"/>
                  <a:ea typeface="Arial" charset="0"/>
                  <a:cs typeface="Arial" charset="0"/>
                </a:rPr>
                <a:t>T</a:t>
              </a:r>
              <a:r>
                <a:rPr lang="en-US" b="0" baseline="-25000" dirty="0" smtClean="0">
                  <a:latin typeface="Arial" charset="0"/>
                  <a:ea typeface="Arial" charset="0"/>
                  <a:cs typeface="Arial" charset="0"/>
                </a:rPr>
                <a:t>3</a:t>
              </a:r>
            </a:p>
          </p:txBody>
        </p:sp>
        <p:sp>
          <p:nvSpPr>
            <p:cNvPr id="20" name="Rectangle 19"/>
            <p:cNvSpPr/>
            <p:nvPr/>
          </p:nvSpPr>
          <p:spPr>
            <a:xfrm rot="20798430">
              <a:off x="7533954" y="4653908"/>
              <a:ext cx="736891" cy="35215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800" b="0" i="1" smtClean="0">
                  <a:solidFill>
                    <a:schemeClr val="tx1"/>
                  </a:solidFill>
                  <a:latin typeface="+mn-lt"/>
                </a:rPr>
                <a:t>T</a:t>
              </a:r>
              <a:r>
                <a:rPr lang="en-US" sz="1800" b="0" baseline="-25000" smtClean="0">
                  <a:solidFill>
                    <a:schemeClr val="tx1"/>
                  </a:solidFill>
                </a:rPr>
                <a:t>2</a:t>
              </a:r>
              <a:r>
                <a:rPr lang="en-US" sz="1800" b="0" smtClean="0">
                  <a:solidFill>
                    <a:schemeClr val="tx1"/>
                  </a:solidFill>
                </a:rPr>
                <a:t>,</a:t>
              </a:r>
              <a:r>
                <a:rPr lang="en-US" sz="1800" b="0" i="1" smtClean="0">
                  <a:solidFill>
                    <a:schemeClr val="tx1"/>
                  </a:solidFill>
                </a:rPr>
                <a:t>T</a:t>
              </a:r>
              <a:r>
                <a:rPr lang="en-US" sz="1800" b="0" baseline="-25000" smtClean="0">
                  <a:solidFill>
                    <a:schemeClr val="tx1"/>
                  </a:solidFill>
                </a:rPr>
                <a:t>3</a:t>
              </a:r>
              <a:endParaRPr lang="en-US" sz="1800" b="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 rot="20836752">
              <a:off x="6277222" y="4874358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>
                  <a:latin typeface="Arial" charset="0"/>
                  <a:ea typeface="Arial" charset="0"/>
                  <a:cs typeface="Arial" charset="0"/>
                </a:rPr>
                <a:t>r</a:t>
              </a:r>
              <a:r>
                <a:rPr lang="en-US" sz="1800" smtClean="0">
                  <a:latin typeface="Arial" charset="0"/>
                  <a:ea typeface="Arial" charset="0"/>
                  <a:cs typeface="Arial" charset="0"/>
                </a:rPr>
                <a:t>esponse: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60638" y="6163045"/>
            <a:ext cx="1203136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How can client use these timestamps to sync its local clock to the server’s clock?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0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Christian’s algorithm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Goal: at T</a:t>
            </a:r>
            <a:r>
              <a:rPr lang="en-US" baseline="-25000" dirty="0" smtClean="0">
                <a:solidFill>
                  <a:srgbClr val="00B0F0"/>
                </a:solidFill>
              </a:rPr>
              <a:t>4</a:t>
            </a:r>
            <a:r>
              <a:rPr lang="en-US" dirty="0" smtClean="0">
                <a:solidFill>
                  <a:srgbClr val="00B0F0"/>
                </a:solidFill>
              </a:rPr>
              <a:t>, client sets clock 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 T</a:t>
            </a:r>
            <a:r>
              <a:rPr lang="en-US" baseline="-25000" dirty="0" smtClean="0">
                <a:solidFill>
                  <a:srgbClr val="00B0F0"/>
                </a:solidFill>
                <a:sym typeface="Wingdings"/>
              </a:rPr>
              <a:t>3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 + </a:t>
            </a:r>
            <a:r>
              <a:rPr lang="en-US" spc="-150" dirty="0" smtClean="0">
                <a:solidFill>
                  <a:srgbClr val="00B0F0"/>
                </a:solidFill>
                <a:ea typeface="Arial" charset="0"/>
                <a:cs typeface="Arial" charset="0"/>
              </a:rPr>
              <a:t>𝛿</a:t>
            </a:r>
            <a:r>
              <a:rPr lang="en-US" spc="-150" baseline="-25000" dirty="0" err="1" smtClean="0">
                <a:solidFill>
                  <a:srgbClr val="00B0F0"/>
                </a:solidFill>
                <a:ea typeface="Arial" charset="0"/>
                <a:cs typeface="Arial" charset="0"/>
              </a:rPr>
              <a:t>resp</a:t>
            </a:r>
            <a:endParaRPr lang="en-US" spc="-150" baseline="-25000" dirty="0" smtClean="0">
              <a:solidFill>
                <a:srgbClr val="00B0F0"/>
              </a:solidFill>
              <a:ea typeface="Arial" charset="0"/>
              <a:cs typeface="Arial" charset="0"/>
            </a:endParaRPr>
          </a:p>
          <a:p>
            <a:endParaRPr lang="en-US" spc="-150" baseline="-25000" dirty="0">
              <a:ea typeface="Arial" charset="0"/>
              <a:cs typeface="Arial" charset="0"/>
            </a:endParaRPr>
          </a:p>
          <a:p>
            <a:r>
              <a:rPr lang="en-US" spc="-150" dirty="0" smtClean="0">
                <a:solidFill>
                  <a:srgbClr val="FF0000"/>
                </a:solidFill>
                <a:ea typeface="Arial" charset="0"/>
                <a:cs typeface="Arial" charset="0"/>
              </a:rPr>
              <a:t>But the client knows 𝛿</a:t>
            </a:r>
            <a:r>
              <a:rPr lang="en-US" spc="-150" baseline="-25000" dirty="0" smtClean="0">
                <a:solidFill>
                  <a:srgbClr val="FF0000"/>
                </a:solidFill>
                <a:ea typeface="Arial" charset="0"/>
                <a:cs typeface="Arial" charset="0"/>
              </a:rPr>
              <a:t>,</a:t>
            </a:r>
            <a:r>
              <a:rPr lang="en-US" spc="-150" dirty="0" smtClean="0">
                <a:solidFill>
                  <a:srgbClr val="FF0000"/>
                </a:solidFill>
                <a:ea typeface="Arial" charset="0"/>
                <a:cs typeface="Arial" charset="0"/>
              </a:rPr>
              <a:t> not 𝛿</a:t>
            </a:r>
            <a:r>
              <a:rPr lang="en-US" spc="-150" baseline="-25000" dirty="0" err="1" smtClean="0">
                <a:solidFill>
                  <a:srgbClr val="FF0000"/>
                </a:solidFill>
                <a:ea typeface="Arial" charset="0"/>
                <a:cs typeface="Arial" charset="0"/>
              </a:rPr>
              <a:t>resp</a:t>
            </a:r>
            <a:endParaRPr lang="en-US" spc="-150" baseline="-25000" dirty="0" smtClean="0">
              <a:solidFill>
                <a:srgbClr val="FF0000"/>
              </a:solidFill>
              <a:ea typeface="Arial" charset="0"/>
              <a:cs typeface="Arial" charset="0"/>
            </a:endParaRPr>
          </a:p>
          <a:p>
            <a:endParaRPr lang="en-US" spc="-150" baseline="-25000" dirty="0">
              <a:solidFill>
                <a:srgbClr val="FF0000"/>
              </a:solidFill>
              <a:ea typeface="Arial" charset="0"/>
              <a:cs typeface="Arial" charset="0"/>
            </a:endParaRPr>
          </a:p>
          <a:p>
            <a:r>
              <a:rPr lang="en-US" dirty="0" smtClean="0"/>
              <a:t>Client measures round trip time </a:t>
            </a:r>
            <a:r>
              <a:rPr lang="en-US" spc="-150" dirty="0" smtClean="0">
                <a:ea typeface="Arial" charset="0"/>
                <a:cs typeface="Arial" charset="0"/>
              </a:rPr>
              <a:t>𝛿</a:t>
            </a:r>
            <a:br>
              <a:rPr lang="en-US" spc="-150" dirty="0" smtClean="0">
                <a:ea typeface="Arial" charset="0"/>
                <a:cs typeface="Arial" charset="0"/>
              </a:rPr>
            </a:br>
            <a:r>
              <a:rPr lang="en-US" spc="-150" dirty="0" smtClean="0">
                <a:ea typeface="Arial" charset="0"/>
                <a:cs typeface="Arial" charset="0"/>
              </a:rPr>
              <a:t>= 𝛿</a:t>
            </a:r>
            <a:r>
              <a:rPr lang="en-US" spc="-150" baseline="-25000" dirty="0" err="1" smtClean="0">
                <a:ea typeface="Arial" charset="0"/>
                <a:cs typeface="Arial" charset="0"/>
              </a:rPr>
              <a:t>req</a:t>
            </a:r>
            <a:r>
              <a:rPr lang="en-US" dirty="0" smtClean="0"/>
              <a:t> + </a:t>
            </a:r>
            <a:r>
              <a:rPr lang="en-US" spc="-150" dirty="0" smtClean="0">
                <a:ea typeface="Arial" charset="0"/>
                <a:cs typeface="Arial" charset="0"/>
              </a:rPr>
              <a:t>𝛿</a:t>
            </a:r>
            <a:r>
              <a:rPr lang="en-US" spc="-150" baseline="-25000" dirty="0" err="1" smtClean="0">
                <a:ea typeface="Arial" charset="0"/>
                <a:cs typeface="Arial" charset="0"/>
              </a:rPr>
              <a:t>resp</a:t>
            </a:r>
            <a:r>
              <a:rPr lang="en-US" spc="-150" dirty="0">
                <a:ea typeface="Arial" charset="0"/>
                <a:cs typeface="Arial" charset="0"/>
              </a:rPr>
              <a:t> </a:t>
            </a:r>
            <a:r>
              <a:rPr lang="en-US" spc="-150" dirty="0" smtClean="0">
                <a:ea typeface="Arial" charset="0"/>
                <a:cs typeface="Arial" charset="0"/>
              </a:rPr>
              <a:t>= (T</a:t>
            </a:r>
            <a:r>
              <a:rPr lang="en-US" spc="-150" baseline="-25000" dirty="0" smtClean="0">
                <a:ea typeface="Arial" charset="0"/>
                <a:cs typeface="Arial" charset="0"/>
              </a:rPr>
              <a:t>4</a:t>
            </a:r>
            <a:r>
              <a:rPr lang="en-US" spc="-150" dirty="0" smtClean="0">
                <a:ea typeface="Arial" charset="0"/>
                <a:cs typeface="Arial" charset="0"/>
              </a:rPr>
              <a:t> </a:t>
            </a:r>
            <a:r>
              <a:rPr lang="mr-IN" spc="-150" dirty="0" smtClean="0">
                <a:ea typeface="Arial" charset="0"/>
                <a:cs typeface="Arial" charset="0"/>
              </a:rPr>
              <a:t>–</a:t>
            </a:r>
            <a:r>
              <a:rPr lang="en-US" spc="-150" dirty="0" smtClean="0">
                <a:ea typeface="Arial" charset="0"/>
                <a:cs typeface="Arial" charset="0"/>
              </a:rPr>
              <a:t> T</a:t>
            </a:r>
            <a:r>
              <a:rPr lang="en-US" spc="-150" baseline="-25000" dirty="0" smtClean="0">
                <a:ea typeface="Arial" charset="0"/>
                <a:cs typeface="Arial" charset="0"/>
              </a:rPr>
              <a:t>1</a:t>
            </a:r>
            <a:r>
              <a:rPr lang="en-US" spc="-150" dirty="0" smtClean="0">
                <a:ea typeface="Arial" charset="0"/>
                <a:cs typeface="Arial" charset="0"/>
              </a:rPr>
              <a:t>) </a:t>
            </a:r>
            <a:r>
              <a:rPr lang="mr-IN" spc="-150" dirty="0" smtClean="0">
                <a:ea typeface="Arial" charset="0"/>
                <a:cs typeface="Arial" charset="0"/>
              </a:rPr>
              <a:t>–</a:t>
            </a:r>
            <a:r>
              <a:rPr lang="en-US" spc="-150" dirty="0">
                <a:ea typeface="Arial" charset="0"/>
                <a:cs typeface="Arial" charset="0"/>
              </a:rPr>
              <a:t> </a:t>
            </a:r>
            <a:r>
              <a:rPr lang="en-US" spc="-150" dirty="0" smtClean="0">
                <a:ea typeface="Arial" charset="0"/>
                <a:cs typeface="Arial" charset="0"/>
              </a:rPr>
              <a:t>(T</a:t>
            </a:r>
            <a:r>
              <a:rPr lang="en-US" spc="-150" baseline="-25000" dirty="0" smtClean="0">
                <a:ea typeface="Arial" charset="0"/>
                <a:cs typeface="Arial" charset="0"/>
              </a:rPr>
              <a:t>3</a:t>
            </a:r>
            <a:r>
              <a:rPr lang="en-US" spc="-150" dirty="0" smtClean="0">
                <a:ea typeface="Arial" charset="0"/>
                <a:cs typeface="Arial" charset="0"/>
              </a:rPr>
              <a:t> </a:t>
            </a:r>
            <a:r>
              <a:rPr lang="mr-IN" spc="-150" dirty="0" smtClean="0">
                <a:ea typeface="Arial" charset="0"/>
                <a:cs typeface="Arial" charset="0"/>
              </a:rPr>
              <a:t>–</a:t>
            </a:r>
            <a:r>
              <a:rPr lang="en-US" spc="-150" dirty="0" smtClean="0">
                <a:ea typeface="Arial" charset="0"/>
                <a:cs typeface="Arial" charset="0"/>
              </a:rPr>
              <a:t> T</a:t>
            </a:r>
            <a:r>
              <a:rPr lang="en-US" spc="-150" baseline="-25000" dirty="0" smtClean="0">
                <a:ea typeface="Arial" charset="0"/>
                <a:cs typeface="Arial" charset="0"/>
              </a:rPr>
              <a:t>2</a:t>
            </a:r>
            <a:r>
              <a:rPr lang="en-US" spc="-150" dirty="0" smtClean="0">
                <a:ea typeface="Arial" charset="0"/>
                <a:cs typeface="Arial" charset="0"/>
              </a:rPr>
              <a:t>)</a:t>
            </a:r>
          </a:p>
          <a:p>
            <a:endParaRPr lang="en-US" spc="-150" baseline="-25000" dirty="0">
              <a:solidFill>
                <a:srgbClr val="00B0F0"/>
              </a:solidFill>
              <a:ea typeface="Arial" charset="0"/>
              <a:cs typeface="Arial" charset="0"/>
            </a:endParaRPr>
          </a:p>
          <a:p>
            <a:r>
              <a:rPr lang="en-US" spc="-150" dirty="0" smtClean="0">
                <a:solidFill>
                  <a:srgbClr val="00B0F0"/>
                </a:solidFill>
                <a:ea typeface="Arial" charset="0"/>
                <a:cs typeface="Arial" charset="0"/>
              </a:rPr>
              <a:t>Current “solution”: assume 𝛿</a:t>
            </a:r>
            <a:r>
              <a:rPr lang="en-US" spc="-150" baseline="-25000" dirty="0" err="1" smtClean="0">
                <a:solidFill>
                  <a:srgbClr val="00B0F0"/>
                </a:solidFill>
                <a:ea typeface="Arial" charset="0"/>
                <a:cs typeface="Arial" charset="0"/>
              </a:rPr>
              <a:t>req</a:t>
            </a:r>
            <a:r>
              <a:rPr lang="en-US" dirty="0" smtClean="0">
                <a:solidFill>
                  <a:srgbClr val="00B0F0"/>
                </a:solidFill>
              </a:rPr>
              <a:t> ≈ </a:t>
            </a:r>
            <a:r>
              <a:rPr lang="en-US" spc="-150" dirty="0" smtClean="0">
                <a:solidFill>
                  <a:srgbClr val="00B0F0"/>
                </a:solidFill>
                <a:ea typeface="Arial" charset="0"/>
                <a:cs typeface="Arial" charset="0"/>
              </a:rPr>
              <a:t>𝛿</a:t>
            </a:r>
            <a:r>
              <a:rPr lang="en-US" spc="-150" baseline="-25000" dirty="0" err="1" smtClean="0">
                <a:solidFill>
                  <a:srgbClr val="00B0F0"/>
                </a:solidFill>
                <a:ea typeface="Arial" charset="0"/>
                <a:cs typeface="Arial" charset="0"/>
              </a:rPr>
              <a:t>resp</a:t>
            </a:r>
            <a:r>
              <a:rPr lang="en-US" spc="-150" dirty="0" smtClean="0">
                <a:solidFill>
                  <a:srgbClr val="00B0F0"/>
                </a:solidFill>
                <a:ea typeface="Arial" charset="0"/>
                <a:cs typeface="Arial" charset="0"/>
              </a:rPr>
              <a:t> </a:t>
            </a:r>
          </a:p>
          <a:p>
            <a:pPr lvl="1"/>
            <a:r>
              <a:rPr lang="en-US" spc="-150" dirty="0" smtClean="0">
                <a:ea typeface="Arial" charset="0"/>
                <a:cs typeface="Arial" charset="0"/>
              </a:rPr>
              <a:t>Client sets clock </a:t>
            </a:r>
            <a:r>
              <a:rPr lang="en-US" spc="-150" dirty="0" smtClean="0">
                <a:ea typeface="Arial" charset="0"/>
                <a:cs typeface="Arial" charset="0"/>
                <a:sym typeface="Wingdings"/>
              </a:rPr>
              <a:t> T</a:t>
            </a:r>
            <a:r>
              <a:rPr lang="en-US" spc="-150" baseline="-25000" dirty="0" smtClean="0">
                <a:ea typeface="Arial" charset="0"/>
                <a:cs typeface="Arial" charset="0"/>
                <a:sym typeface="Wingdings"/>
              </a:rPr>
              <a:t>3</a:t>
            </a:r>
            <a:r>
              <a:rPr lang="en-US" spc="-150" dirty="0" smtClean="0">
                <a:ea typeface="Arial" charset="0"/>
                <a:cs typeface="Arial" charset="0"/>
                <a:sym typeface="Wingdings"/>
              </a:rPr>
              <a:t> + 0.5</a:t>
            </a:r>
            <a:r>
              <a:rPr lang="en-US" spc="-150" dirty="0" smtClean="0">
                <a:ea typeface="Arial" charset="0"/>
                <a:cs typeface="Arial" charset="0"/>
              </a:rPr>
              <a:t> 𝛿</a:t>
            </a:r>
          </a:p>
          <a:p>
            <a:pPr lvl="1"/>
            <a:endParaRPr lang="en-US" spc="-150" dirty="0">
              <a:ea typeface="Arial" charset="0"/>
              <a:cs typeface="Arial" charset="0"/>
            </a:endParaRPr>
          </a:p>
          <a:p>
            <a:r>
              <a:rPr lang="en-US" spc="-150" dirty="0" smtClean="0">
                <a:solidFill>
                  <a:srgbClr val="FF0000"/>
                </a:solidFill>
                <a:ea typeface="Arial" charset="0"/>
                <a:cs typeface="Arial" charset="0"/>
              </a:rPr>
              <a:t>Another limitation: relies on availability of time server</a:t>
            </a: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8259147" y="1546654"/>
            <a:ext cx="711733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mtClean="0">
                <a:latin typeface="Arial"/>
                <a:ea typeface="Gill Sans" pitchFamily="-84" charset="0"/>
                <a:cs typeface="Arial"/>
              </a:rPr>
              <a:t>Client</a:t>
            </a:r>
            <a:endParaRPr lang="en-US" dirty="0">
              <a:latin typeface="Arial"/>
              <a:ea typeface="Gill Sans" pitchFamily="-84" charset="0"/>
              <a:cs typeface="Arial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0419751" y="1559132"/>
            <a:ext cx="891357" cy="27699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800" smtClean="0">
                <a:latin typeface="Arial"/>
                <a:ea typeface="Gill Sans" pitchFamily="-84" charset="0"/>
                <a:cs typeface="Arial"/>
              </a:rPr>
              <a:t>Server</a:t>
            </a:r>
            <a:endParaRPr lang="en-US" sz="1800" dirty="0">
              <a:latin typeface="Arial"/>
              <a:ea typeface="Gill Sans" pitchFamily="-84" charset="0"/>
              <a:cs typeface="Arial"/>
            </a:endParaRPr>
          </a:p>
        </p:txBody>
      </p:sp>
      <p:pic>
        <p:nvPicPr>
          <p:cNvPr id="6" name="Picture 5" descr="Mac-Book-Black-On-48x4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215" y="1882631"/>
            <a:ext cx="609600" cy="609600"/>
          </a:xfrm>
          <a:prstGeom prst="rect">
            <a:avLst/>
          </a:prstGeom>
        </p:spPr>
      </p:pic>
      <p:pic>
        <p:nvPicPr>
          <p:cNvPr id="7" name="Picture 6" descr="server-48x4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630" y="1882631"/>
            <a:ext cx="609600" cy="6096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8615013" y="249223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10865429" y="2492231"/>
            <a:ext cx="2" cy="3235794"/>
          </a:xfrm>
          <a:prstGeom prst="line">
            <a:avLst/>
          </a:prstGeom>
          <a:ln>
            <a:prstDash val="soli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377058" y="5882465"/>
            <a:ext cx="976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Time ↓</a:t>
            </a:r>
          </a:p>
        </p:txBody>
      </p:sp>
      <p:cxnSp>
        <p:nvCxnSpPr>
          <p:cNvPr id="11" name="Curved Connector 8"/>
          <p:cNvCxnSpPr/>
          <p:nvPr/>
        </p:nvCxnSpPr>
        <p:spPr>
          <a:xfrm flipH="1" flipV="1">
            <a:off x="8615016" y="2975814"/>
            <a:ext cx="2250230" cy="537751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urved Connector 8"/>
          <p:cNvCxnSpPr/>
          <p:nvPr/>
        </p:nvCxnSpPr>
        <p:spPr>
          <a:xfrm flipV="1">
            <a:off x="8614832" y="4325273"/>
            <a:ext cx="2250414" cy="535859"/>
          </a:xfrm>
          <a:prstGeom prst="straightConnector1">
            <a:avLst/>
          </a:prstGeom>
          <a:ln>
            <a:prstDash val="solid"/>
            <a:headEnd type="arrow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178494" y="2756822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865246" y="3303939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>
                <a:latin typeface="Arial" charset="0"/>
                <a:ea typeface="Arial" charset="0"/>
                <a:cs typeface="Arial" charset="0"/>
              </a:rPr>
              <a:t>2</a:t>
            </a:r>
            <a:endParaRPr lang="en-US" b="0" baseline="-250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78494" y="4634948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 smtClean="0"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614832" y="3513565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8614832" y="4325273"/>
            <a:ext cx="2250414" cy="0"/>
          </a:xfrm>
          <a:prstGeom prst="line">
            <a:avLst/>
          </a:prstGeom>
          <a:ln w="19050">
            <a:prstDash val="sysDash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 rot="805666">
            <a:off x="9959502" y="2919107"/>
            <a:ext cx="471462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b="0" i="1" dirty="0" smtClean="0">
                <a:solidFill>
                  <a:schemeClr val="tx1"/>
                </a:solidFill>
                <a:latin typeface="+mn-lt"/>
              </a:rPr>
              <a:t>T</a:t>
            </a:r>
            <a:r>
              <a:rPr lang="en-US" sz="1800" b="0" baseline="-25000" dirty="0" smtClean="0">
                <a:solidFill>
                  <a:schemeClr val="tx1"/>
                </a:solidFill>
                <a:latin typeface="+mn-lt"/>
              </a:rPr>
              <a:t>1</a:t>
            </a:r>
            <a:endParaRPr lang="en-US" sz="1800" b="0" baseline="-25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 rot="858043">
            <a:off x="8904197" y="2713418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request: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865246" y="4121330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latin typeface="Arial" charset="0"/>
                <a:ea typeface="Arial" charset="0"/>
                <a:cs typeface="Arial" charset="0"/>
              </a:rPr>
              <a:t>T</a:t>
            </a:r>
            <a:r>
              <a:rPr lang="en-US" b="0" baseline="-25000" dirty="0" smtClean="0"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21" name="Rectangle 20"/>
          <p:cNvSpPr/>
          <p:nvPr/>
        </p:nvSpPr>
        <p:spPr>
          <a:xfrm rot="20798430">
            <a:off x="9972354" y="4577480"/>
            <a:ext cx="736891" cy="352153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b="0" i="1" dirty="0" smtClean="0">
                <a:solidFill>
                  <a:schemeClr val="tx1"/>
                </a:solidFill>
                <a:latin typeface="+mn-lt"/>
              </a:rPr>
              <a:t>T</a:t>
            </a:r>
            <a:r>
              <a:rPr lang="en-US" sz="1800" b="0" baseline="-25000" dirty="0" smtClean="0">
                <a:solidFill>
                  <a:schemeClr val="tx1"/>
                </a:solidFill>
              </a:rPr>
              <a:t>2</a:t>
            </a:r>
            <a:r>
              <a:rPr lang="en-US" sz="1800" b="0" dirty="0" smtClean="0">
                <a:solidFill>
                  <a:schemeClr val="tx1"/>
                </a:solidFill>
              </a:rPr>
              <a:t>,</a:t>
            </a:r>
            <a:r>
              <a:rPr lang="en-US" sz="1800" b="0" i="1" dirty="0" smtClean="0">
                <a:solidFill>
                  <a:schemeClr val="tx1"/>
                </a:solidFill>
              </a:rPr>
              <a:t>T</a:t>
            </a:r>
            <a:r>
              <a:rPr lang="en-US" sz="1800" b="0" baseline="-25000" dirty="0" smtClean="0">
                <a:solidFill>
                  <a:schemeClr val="tx1"/>
                </a:solidFill>
              </a:rPr>
              <a:t>3</a:t>
            </a:r>
            <a:endParaRPr lang="en-US" sz="1800" b="0" baseline="-25000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 rot="20836752">
            <a:off x="8715622" y="4797930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response: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7831283" y="2975814"/>
            <a:ext cx="783549" cy="1886263"/>
            <a:chOff x="5435575" y="2876960"/>
            <a:chExt cx="783549" cy="1886263"/>
          </a:xfrm>
        </p:grpSpPr>
        <p:sp>
          <p:nvSpPr>
            <p:cNvPr id="24" name="Left Brace 23"/>
            <p:cNvSpPr/>
            <p:nvPr/>
          </p:nvSpPr>
          <p:spPr>
            <a:xfrm>
              <a:off x="6079822" y="2876960"/>
              <a:ext cx="139302" cy="537751"/>
            </a:xfrm>
            <a:prstGeom prst="leftBrace">
              <a:avLst>
                <a:gd name="adj1" fmla="val 36898"/>
                <a:gd name="adj2" fmla="val 72436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55563" y="3055845"/>
              <a:ext cx="6270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pc="-150" dirty="0" smtClean="0"/>
                <a:t>𝛿</a:t>
              </a:r>
              <a:r>
                <a:rPr lang="en-US" sz="2400" b="0" i="1" baseline="-25000" dirty="0" smtClean="0">
                  <a:latin typeface="Arial" charset="0"/>
                  <a:ea typeface="Arial" charset="0"/>
                  <a:cs typeface="Arial" charset="0"/>
                </a:rPr>
                <a:t>req</a:t>
              </a:r>
              <a:endParaRPr lang="en-US" sz="2400" b="0" baseline="-250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Left Brace 25"/>
            <p:cNvSpPr/>
            <p:nvPr/>
          </p:nvSpPr>
          <p:spPr>
            <a:xfrm>
              <a:off x="6079822" y="4225472"/>
              <a:ext cx="139302" cy="537751"/>
            </a:xfrm>
            <a:prstGeom prst="leftBrace">
              <a:avLst>
                <a:gd name="adj1" fmla="val 36898"/>
                <a:gd name="adj2" fmla="val 27564"/>
              </a:avLst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5575" y="4122673"/>
              <a:ext cx="7296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pc="-150" dirty="0" smtClean="0"/>
                <a:t>𝛿</a:t>
              </a:r>
              <a:r>
                <a:rPr lang="en-US" sz="2400" b="0" i="1" baseline="-25000" dirty="0" smtClean="0">
                  <a:latin typeface="Arial" charset="0"/>
                  <a:ea typeface="Arial" charset="0"/>
                  <a:cs typeface="Arial" charset="0"/>
                </a:rPr>
                <a:t>resp</a:t>
              </a:r>
              <a:endParaRPr lang="en-US" sz="2400" b="0" baseline="-250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8" name="Right Arrow 27"/>
          <p:cNvSpPr/>
          <p:nvPr/>
        </p:nvSpPr>
        <p:spPr>
          <a:xfrm>
            <a:off x="7892919" y="4697727"/>
            <a:ext cx="323906" cy="326810"/>
          </a:xfrm>
          <a:prstGeom prst="rightArrow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327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Next time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Ordering events without synchronizing physical clocks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4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MapReduce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374795"/>
            <a:ext cx="10515600" cy="2830447"/>
          </a:xfrm>
        </p:spPr>
        <p:txBody>
          <a:bodyPr/>
          <a:lstStyle/>
          <a:p>
            <a:r>
              <a:rPr lang="en-US" dirty="0" smtClean="0"/>
              <a:t>Collect genome data from roughly one million users</a:t>
            </a:r>
          </a:p>
          <a:p>
            <a:pPr lvl="1"/>
            <a:r>
              <a:rPr lang="en-US" dirty="0" smtClean="0"/>
              <a:t>125 MB of data per user</a:t>
            </a:r>
          </a:p>
          <a:p>
            <a:pPr lvl="1"/>
            <a:endParaRPr lang="en-US" dirty="0"/>
          </a:p>
          <a:p>
            <a:r>
              <a:rPr lang="en-US" dirty="0" smtClean="0"/>
              <a:t>Goal: analyze data to identify genes that show susceptibility to Parkinson’s disease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593" y="1447799"/>
            <a:ext cx="2920842" cy="164869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848742" y="1690688"/>
            <a:ext cx="5953812" cy="13170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Genomics/biotech company that generates personalized DNA report (for ancestry analyses)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84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Other MapReduce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193692" cy="47110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Ranking web pages for search</a:t>
            </a:r>
          </a:p>
          <a:p>
            <a:pPr lvl="1"/>
            <a:r>
              <a:rPr lang="en-US" dirty="0" smtClean="0"/>
              <a:t>Requires analyzing 100 billion web pages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Selecting ads for different users</a:t>
            </a:r>
          </a:p>
          <a:p>
            <a:pPr lvl="1"/>
            <a:r>
              <a:rPr lang="en-US" dirty="0" smtClean="0"/>
              <a:t>Requires analyzing clicks/actions for 1 billion users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Real-time system diagnostics</a:t>
            </a:r>
          </a:p>
          <a:p>
            <a:pPr lvl="1"/>
            <a:r>
              <a:rPr lang="en-US" dirty="0" smtClean="0"/>
              <a:t>Requires analysis of data transactions and system logs, 7TB/month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713" y="1219543"/>
            <a:ext cx="3238500" cy="19658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6841" y="3185369"/>
            <a:ext cx="1587444" cy="1587444"/>
          </a:xfrm>
          <a:prstGeom prst="rect">
            <a:avLst/>
          </a:prstGeom>
        </p:spPr>
      </p:pic>
      <p:pic>
        <p:nvPicPr>
          <p:cNvPr id="1026" name="Picture 2" descr="mage result for netap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1892" y="5119111"/>
            <a:ext cx="3634946" cy="1089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8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Lots of 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92627"/>
            <a:ext cx="10515600" cy="3384336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Cannot simply use one server</a:t>
            </a:r>
          </a:p>
          <a:p>
            <a:pPr lvl="1"/>
            <a:r>
              <a:rPr lang="en-US" dirty="0" smtClean="0"/>
              <a:t>Impossible to store data on one server</a:t>
            </a:r>
          </a:p>
          <a:p>
            <a:pPr lvl="1"/>
            <a:r>
              <a:rPr lang="en-US" dirty="0" smtClean="0"/>
              <a:t>Processing will take forever on one server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rgbClr val="00B0F0"/>
                </a:solidFill>
              </a:rPr>
              <a:t>Need distributed storage and processing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386014" y="1690688"/>
            <a:ext cx="8672385" cy="697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Petabytes (and soon, </a:t>
            </a:r>
            <a:r>
              <a:rPr lang="en-US" b="1" dirty="0" err="1" smtClean="0"/>
              <a:t>exabytes</a:t>
            </a:r>
            <a:r>
              <a:rPr lang="en-US" b="1" dirty="0" smtClean="0"/>
              <a:t>) of data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708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907" y="365125"/>
            <a:ext cx="10861589" cy="1325563"/>
          </a:xfrm>
        </p:spPr>
        <p:txBody>
          <a:bodyPr/>
          <a:lstStyle/>
          <a:p>
            <a:pPr algn="ctr"/>
            <a:r>
              <a:rPr lang="en-US" dirty="0" smtClean="0"/>
              <a:t>Desirable properties for distributed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901" y="1690688"/>
            <a:ext cx="10515600" cy="482231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Scalable</a:t>
            </a:r>
          </a:p>
          <a:p>
            <a:pPr lvl="1"/>
            <a:r>
              <a:rPr lang="en-US" dirty="0" smtClean="0"/>
              <a:t>Performance grows with number of machines</a:t>
            </a:r>
          </a:p>
          <a:p>
            <a:pPr lvl="1"/>
            <a:endParaRPr lang="en-US" dirty="0" smtClean="0"/>
          </a:p>
          <a:p>
            <a:r>
              <a:rPr lang="en-US" b="1" dirty="0" smtClean="0">
                <a:solidFill>
                  <a:srgbClr val="00B0F0"/>
                </a:solidFill>
              </a:rPr>
              <a:t>Fault</a:t>
            </a:r>
            <a:r>
              <a:rPr lang="en-US" dirty="0" smtClean="0">
                <a:solidFill>
                  <a:srgbClr val="00B0F0"/>
                </a:solidFill>
              </a:rPr>
              <a:t> </a:t>
            </a:r>
            <a:r>
              <a:rPr lang="en-US" b="1" dirty="0" smtClean="0">
                <a:solidFill>
                  <a:srgbClr val="00B0F0"/>
                </a:solidFill>
              </a:rPr>
              <a:t>tolerant</a:t>
            </a:r>
          </a:p>
          <a:p>
            <a:pPr lvl="1"/>
            <a:r>
              <a:rPr lang="en-US" dirty="0" smtClean="0"/>
              <a:t>Can make progress despite machine failures</a:t>
            </a:r>
          </a:p>
          <a:p>
            <a:pPr lvl="1"/>
            <a:endParaRPr lang="en-US" dirty="0" smtClean="0"/>
          </a:p>
          <a:p>
            <a:r>
              <a:rPr lang="en-US" b="1" dirty="0" smtClean="0">
                <a:solidFill>
                  <a:srgbClr val="00B0F0"/>
                </a:solidFill>
              </a:rPr>
              <a:t>Simple</a:t>
            </a:r>
          </a:p>
          <a:p>
            <a:pPr lvl="1"/>
            <a:r>
              <a:rPr lang="en-US" dirty="0" smtClean="0"/>
              <a:t>Low programmer expertise required</a:t>
            </a:r>
          </a:p>
          <a:p>
            <a:pPr lvl="1"/>
            <a:endParaRPr lang="en-US" dirty="0" smtClean="0"/>
          </a:p>
          <a:p>
            <a:r>
              <a:rPr lang="en-US" b="1" dirty="0" smtClean="0">
                <a:solidFill>
                  <a:srgbClr val="00B0F0"/>
                </a:solidFill>
              </a:rPr>
              <a:t>Widely applicable and flexible</a:t>
            </a:r>
          </a:p>
          <a:p>
            <a:pPr lvl="1"/>
            <a:r>
              <a:rPr lang="en-US" dirty="0" smtClean="0"/>
              <a:t>Impose minimal restrictions on type of processing feasible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96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Distributed data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Strawman solution</a:t>
            </a:r>
          </a:p>
          <a:p>
            <a:pPr lvl="1"/>
            <a:r>
              <a:rPr lang="en-US" dirty="0" smtClean="0"/>
              <a:t>Partition data across many servers</a:t>
            </a:r>
          </a:p>
          <a:p>
            <a:pPr lvl="1"/>
            <a:r>
              <a:rPr lang="en-US" dirty="0" smtClean="0"/>
              <a:t>Each server processes local data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Issue: may need to analyze entire dataset due to inter-data dependencies</a:t>
            </a:r>
          </a:p>
          <a:p>
            <a:pPr lvl="1"/>
            <a:r>
              <a:rPr lang="en-US" dirty="0" smtClean="0"/>
              <a:t>PageRank: depends on ranking of </a:t>
            </a:r>
            <a:r>
              <a:rPr lang="en-US" i="1" dirty="0" smtClean="0"/>
              <a:t>all</a:t>
            </a:r>
            <a:r>
              <a:rPr lang="en-US" dirty="0" smtClean="0"/>
              <a:t> pages that link to it</a:t>
            </a:r>
          </a:p>
          <a:p>
            <a:pPr lvl="1"/>
            <a:r>
              <a:rPr lang="en-US" dirty="0" smtClean="0"/>
              <a:t>23andme: need data from all users with a certain gene to evaluate susceptibility to a disease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55709" y="2063578"/>
            <a:ext cx="3546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Why won’t this work?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11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data processing paradigm</a:t>
            </a:r>
          </a:p>
          <a:p>
            <a:pPr lvl="1"/>
            <a:r>
              <a:rPr lang="en-US" dirty="0" smtClean="0"/>
              <a:t>Introduced by Google in 2004</a:t>
            </a:r>
          </a:p>
          <a:p>
            <a:pPr lvl="1"/>
            <a:r>
              <a:rPr lang="en-US" dirty="0" smtClean="0"/>
              <a:t>Popularized by open-source Hadoop framework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MapReduce represents two things</a:t>
            </a:r>
          </a:p>
          <a:p>
            <a:endParaRPr lang="en-US" sz="500" dirty="0" smtClean="0"/>
          </a:p>
          <a:p>
            <a:pPr lvl="1"/>
            <a:r>
              <a:rPr lang="en-US" b="1" dirty="0" smtClean="0">
                <a:solidFill>
                  <a:srgbClr val="00B0F0"/>
                </a:solidFill>
              </a:rPr>
              <a:t>Programming interface</a:t>
            </a:r>
            <a:r>
              <a:rPr lang="en-US" dirty="0" smtClean="0"/>
              <a:t> for data processing jobs: </a:t>
            </a:r>
            <a:r>
              <a:rPr lang="en-US" b="1" dirty="0" smtClean="0"/>
              <a:t>Map</a:t>
            </a:r>
            <a:r>
              <a:rPr lang="en-US" dirty="0" smtClean="0"/>
              <a:t> and </a:t>
            </a:r>
            <a:r>
              <a:rPr lang="en-US" b="1" dirty="0" smtClean="0"/>
              <a:t>Reduce</a:t>
            </a:r>
            <a:r>
              <a:rPr lang="en-US" dirty="0" smtClean="0"/>
              <a:t> functions</a:t>
            </a:r>
          </a:p>
          <a:p>
            <a:pPr lvl="1"/>
            <a:endParaRPr lang="en-US" sz="500" dirty="0" smtClean="0"/>
          </a:p>
          <a:p>
            <a:pPr lvl="1"/>
            <a:r>
              <a:rPr lang="en-US" b="1" dirty="0" smtClean="0">
                <a:solidFill>
                  <a:srgbClr val="00B0F0"/>
                </a:solidFill>
              </a:rPr>
              <a:t>Distributed execution framework</a:t>
            </a:r>
            <a:r>
              <a:rPr lang="en-US" dirty="0" smtClean="0"/>
              <a:t>: </a:t>
            </a:r>
            <a:r>
              <a:rPr lang="en-US" b="1" dirty="0" smtClean="0"/>
              <a:t>Scalable</a:t>
            </a:r>
            <a:r>
              <a:rPr lang="en-US" dirty="0" smtClean="0"/>
              <a:t> and </a:t>
            </a:r>
            <a:r>
              <a:rPr lang="en-US" b="1" dirty="0" smtClean="0"/>
              <a:t>fault-tolerant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610" y="1307628"/>
            <a:ext cx="2053281" cy="1246377"/>
          </a:xfrm>
          <a:prstGeom prst="rect">
            <a:avLst/>
          </a:prstGeom>
        </p:spPr>
      </p:pic>
      <p:pic>
        <p:nvPicPr>
          <p:cNvPr id="2050" name="Picture 2" descr="mage result for hadoo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610" y="2298356"/>
            <a:ext cx="2131026" cy="1036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75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73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MapReduce execution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20330" y="2069757"/>
            <a:ext cx="1095172" cy="378565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smtClean="0"/>
              <a:t>k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2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n</a:t>
            </a:r>
            <a:r>
              <a:rPr lang="en-US" sz="2400" b="0" dirty="0" smtClean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01530" y="1917357"/>
            <a:ext cx="1095172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1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70460" y="3365157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i</a:t>
            </a:r>
            <a:r>
              <a:rPr lang="en-US" sz="2400" b="0" dirty="0" smtClean="0"/>
              <a:t>, v</a:t>
            </a:r>
            <a:r>
              <a:rPr lang="en-US" sz="2400" b="0" baseline="-25000" dirty="0" smtClean="0"/>
              <a:t>i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70460" y="4831828"/>
            <a:ext cx="957313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</a:t>
            </a:r>
            <a:r>
              <a:rPr lang="en-US" sz="2400" b="0" dirty="0" err="1" smtClean="0"/>
              <a:t>k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, </a:t>
            </a:r>
            <a:r>
              <a:rPr lang="en-US" sz="2400" b="0" dirty="0" err="1" smtClean="0"/>
              <a:t>v</a:t>
            </a:r>
            <a:r>
              <a:rPr lang="en-US" sz="2400" b="0" baseline="-25000" dirty="0" err="1" smtClean="0"/>
              <a:t>j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.</a:t>
            </a:r>
          </a:p>
          <a:p>
            <a:pPr algn="ctr"/>
            <a:r>
              <a:rPr lang="en-US" sz="2400" b="0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0330" y="1917357"/>
            <a:ext cx="937181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(w, p)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39148" y="3060357"/>
            <a:ext cx="919547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x)</a:t>
            </a:r>
          </a:p>
          <a:p>
            <a:pPr algn="ctr"/>
            <a:r>
              <a:rPr lang="en-US" sz="2400" b="0" dirty="0" smtClean="0"/>
              <a:t>(y, r)</a:t>
            </a:r>
          </a:p>
          <a:p>
            <a:pPr algn="ctr"/>
            <a:r>
              <a:rPr lang="en-US" sz="2400" b="0" dirty="0" smtClean="0"/>
              <a:t>(c, 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47514" y="4508157"/>
            <a:ext cx="902812" cy="1569660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z)</a:t>
            </a:r>
          </a:p>
          <a:p>
            <a:pPr algn="ctr"/>
            <a:r>
              <a:rPr lang="en-US" sz="2400" b="0" dirty="0" smtClean="0"/>
              <a:t>(a, s)</a:t>
            </a:r>
          </a:p>
          <a:p>
            <a:pPr algn="ctr"/>
            <a:r>
              <a:rPr lang="en-US" sz="2400" b="0" dirty="0" smtClean="0"/>
              <a:t>(c, t)</a:t>
            </a:r>
          </a:p>
          <a:p>
            <a:pPr algn="ctr"/>
            <a:r>
              <a:rPr lang="en-US" sz="2400" b="0" dirty="0" smtClean="0"/>
              <a:t>(a, q)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06730" y="1917357"/>
            <a:ext cx="902811" cy="120032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(a, b)</a:t>
            </a:r>
          </a:p>
          <a:p>
            <a:pPr algn="ctr"/>
            <a:r>
              <a:rPr lang="en-US" sz="2400" b="0" dirty="0" smtClean="0"/>
              <a:t>(a, q)</a:t>
            </a:r>
          </a:p>
          <a:p>
            <a:pPr algn="ctr"/>
            <a:r>
              <a:rPr lang="en-US" sz="2400" b="0" dirty="0" smtClean="0"/>
              <a:t>(a, s)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521142" y="3288957"/>
            <a:ext cx="885179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(c, </a:t>
            </a:r>
            <a:r>
              <a:rPr lang="en-US" sz="2400" b="0" dirty="0"/>
              <a:t>d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(c, t)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15546" y="4286760"/>
            <a:ext cx="937180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(w, p)</a:t>
            </a:r>
          </a:p>
          <a:p>
            <a:pPr algn="ctr"/>
            <a:r>
              <a:rPr lang="en-US" sz="2400" b="0" dirty="0" smtClean="0"/>
              <a:t>(w, </a:t>
            </a:r>
            <a:r>
              <a:rPr lang="en-US" sz="2400" b="0" dirty="0"/>
              <a:t>x</a:t>
            </a:r>
            <a:r>
              <a:rPr lang="en-US" sz="2400" b="0" dirty="0" smtClean="0"/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8524" y="5277360"/>
            <a:ext cx="844783" cy="83099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(y, </a:t>
            </a:r>
            <a:r>
              <a:rPr lang="en-US" sz="2400" b="0" dirty="0"/>
              <a:t>r</a:t>
            </a:r>
            <a:r>
              <a:rPr lang="en-US" sz="2400" b="0" dirty="0" smtClean="0"/>
              <a:t>)</a:t>
            </a:r>
          </a:p>
          <a:p>
            <a:pPr algn="ctr"/>
            <a:r>
              <a:rPr lang="en-US" sz="2400" b="0" dirty="0" smtClean="0"/>
              <a:t>(y, z)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55354" y="22176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1</a:t>
            </a:r>
            <a:r>
              <a:rPr lang="en-US" sz="2400" b="0" dirty="0" smtClean="0"/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30730" y="34368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2</a:t>
            </a:r>
            <a:r>
              <a:rPr lang="en-US" sz="2400" b="0" dirty="0" smtClean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30730" y="4431957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3</a:t>
            </a:r>
            <a:r>
              <a:rPr lang="en-US" sz="2400" b="0" dirty="0" smtClean="0"/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030730" y="5341892"/>
            <a:ext cx="1095172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(k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, v</a:t>
            </a:r>
            <a:r>
              <a:rPr lang="en-US" sz="2400" b="0" baseline="30000" dirty="0" smtClean="0"/>
              <a:t>4</a:t>
            </a:r>
            <a:r>
              <a:rPr lang="en-US" sz="2400" b="0" dirty="0" smtClean="0"/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58530" y="1383957"/>
            <a:ext cx="1299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Partition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106311" y="138395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Map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439930" y="1383957"/>
            <a:ext cx="1303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Coalesce</a:t>
            </a:r>
            <a:endParaRPr lang="en-US" sz="2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178930" y="1383957"/>
            <a:ext cx="1122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Reduce</a:t>
            </a:r>
            <a:endParaRPr lang="en-US" sz="2400" b="1" dirty="0"/>
          </a:p>
        </p:txBody>
      </p:sp>
      <p:cxnSp>
        <p:nvCxnSpPr>
          <p:cNvPr id="23" name="Straight Arrow Connector 22"/>
          <p:cNvCxnSpPr>
            <a:stCxn id="9" idx="3"/>
            <a:endCxn id="10" idx="1"/>
          </p:cNvCxnSpPr>
          <p:nvPr/>
        </p:nvCxnSpPr>
        <p:spPr bwMode="auto">
          <a:xfrm flipV="1">
            <a:off x="3115502" y="2517522"/>
            <a:ext cx="886028" cy="144506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4" name="Straight Arrow Connector 23"/>
          <p:cNvCxnSpPr>
            <a:stCxn id="9" idx="3"/>
            <a:endCxn id="11" idx="1"/>
          </p:cNvCxnSpPr>
          <p:nvPr/>
        </p:nvCxnSpPr>
        <p:spPr bwMode="auto">
          <a:xfrm>
            <a:off x="3115502" y="3962583"/>
            <a:ext cx="954958" cy="273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5" name="Straight Arrow Connector 24"/>
          <p:cNvCxnSpPr>
            <a:stCxn id="9" idx="3"/>
            <a:endCxn id="12" idx="1"/>
          </p:cNvCxnSpPr>
          <p:nvPr/>
        </p:nvCxnSpPr>
        <p:spPr bwMode="auto">
          <a:xfrm>
            <a:off x="3115502" y="3962583"/>
            <a:ext cx="954958" cy="146941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6" name="Straight Arrow Connector 25"/>
          <p:cNvCxnSpPr>
            <a:stCxn id="10" idx="3"/>
            <a:endCxn id="13" idx="1"/>
          </p:cNvCxnSpPr>
          <p:nvPr/>
        </p:nvCxnSpPr>
        <p:spPr bwMode="auto">
          <a:xfrm flipV="1">
            <a:off x="5096702" y="2332856"/>
            <a:ext cx="733628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7" name="Straight Arrow Connector 26"/>
          <p:cNvCxnSpPr>
            <a:stCxn id="11" idx="3"/>
            <a:endCxn id="14" idx="1"/>
          </p:cNvCxnSpPr>
          <p:nvPr/>
        </p:nvCxnSpPr>
        <p:spPr bwMode="auto">
          <a:xfrm flipV="1">
            <a:off x="5027773" y="3660522"/>
            <a:ext cx="811375" cy="304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" name="Straight Arrow Connector 27"/>
          <p:cNvCxnSpPr>
            <a:stCxn id="12" idx="3"/>
            <a:endCxn id="15" idx="1"/>
          </p:cNvCxnSpPr>
          <p:nvPr/>
        </p:nvCxnSpPr>
        <p:spPr bwMode="auto">
          <a:xfrm flipV="1">
            <a:off x="5027773" y="5292987"/>
            <a:ext cx="819741" cy="13900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9" name="Straight Arrow Connector 28"/>
          <p:cNvCxnSpPr>
            <a:stCxn id="13" idx="3"/>
            <a:endCxn id="16" idx="1"/>
          </p:cNvCxnSpPr>
          <p:nvPr/>
        </p:nvCxnSpPr>
        <p:spPr bwMode="auto">
          <a:xfrm>
            <a:off x="6767511" y="2332856"/>
            <a:ext cx="739219" cy="18466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0" name="Straight Arrow Connector 29"/>
          <p:cNvCxnSpPr>
            <a:stCxn id="14" idx="3"/>
            <a:endCxn id="17" idx="1"/>
          </p:cNvCxnSpPr>
          <p:nvPr/>
        </p:nvCxnSpPr>
        <p:spPr bwMode="auto">
          <a:xfrm>
            <a:off x="6758695" y="3660522"/>
            <a:ext cx="762447" cy="439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1" name="Straight Arrow Connector 30"/>
          <p:cNvCxnSpPr>
            <a:stCxn id="15" idx="3"/>
            <a:endCxn id="17" idx="1"/>
          </p:cNvCxnSpPr>
          <p:nvPr/>
        </p:nvCxnSpPr>
        <p:spPr bwMode="auto">
          <a:xfrm flipV="1">
            <a:off x="6750326" y="3704456"/>
            <a:ext cx="770816" cy="15885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3" name="Straight Arrow Connector 32"/>
          <p:cNvCxnSpPr>
            <a:stCxn id="15" idx="3"/>
            <a:endCxn id="16" idx="1"/>
          </p:cNvCxnSpPr>
          <p:nvPr/>
        </p:nvCxnSpPr>
        <p:spPr bwMode="auto">
          <a:xfrm flipV="1">
            <a:off x="6750326" y="2517522"/>
            <a:ext cx="756404" cy="277546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4" name="Straight Arrow Connector 33"/>
          <p:cNvCxnSpPr>
            <a:stCxn id="14" idx="3"/>
            <a:endCxn id="18" idx="1"/>
          </p:cNvCxnSpPr>
          <p:nvPr/>
        </p:nvCxnSpPr>
        <p:spPr bwMode="auto">
          <a:xfrm>
            <a:off x="6758695" y="3660522"/>
            <a:ext cx="756851" cy="104173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6" name="Straight Arrow Connector 35"/>
          <p:cNvCxnSpPr>
            <a:stCxn id="13" idx="3"/>
            <a:endCxn id="18" idx="1"/>
          </p:cNvCxnSpPr>
          <p:nvPr/>
        </p:nvCxnSpPr>
        <p:spPr bwMode="auto">
          <a:xfrm>
            <a:off x="6767511" y="2332856"/>
            <a:ext cx="748035" cy="236940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7" name="Straight Arrow Connector 36"/>
          <p:cNvCxnSpPr>
            <a:stCxn id="16" idx="3"/>
            <a:endCxn id="20" idx="1"/>
          </p:cNvCxnSpPr>
          <p:nvPr/>
        </p:nvCxnSpPr>
        <p:spPr bwMode="auto">
          <a:xfrm flipV="1">
            <a:off x="8409541" y="2448525"/>
            <a:ext cx="645813" cy="68997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8" name="Straight Arrow Connector 37"/>
          <p:cNvCxnSpPr>
            <a:stCxn id="17" idx="3"/>
            <a:endCxn id="24" idx="1"/>
          </p:cNvCxnSpPr>
          <p:nvPr/>
        </p:nvCxnSpPr>
        <p:spPr bwMode="auto">
          <a:xfrm flipV="1">
            <a:off x="8406321" y="3667725"/>
            <a:ext cx="624409" cy="367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39" name="Straight Arrow Connector 38"/>
          <p:cNvCxnSpPr>
            <a:stCxn id="18" idx="3"/>
            <a:endCxn id="25" idx="1"/>
          </p:cNvCxnSpPr>
          <p:nvPr/>
        </p:nvCxnSpPr>
        <p:spPr bwMode="auto">
          <a:xfrm flipV="1">
            <a:off x="8452726" y="4662790"/>
            <a:ext cx="578004" cy="394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40" name="Straight Arrow Connector 39"/>
          <p:cNvCxnSpPr>
            <a:stCxn id="19" idx="3"/>
            <a:endCxn id="26" idx="1"/>
          </p:cNvCxnSpPr>
          <p:nvPr/>
        </p:nvCxnSpPr>
        <p:spPr bwMode="auto">
          <a:xfrm flipV="1">
            <a:off x="8403307" y="5572725"/>
            <a:ext cx="627423" cy="12013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41" name="Straight Arrow Connector 40"/>
          <p:cNvCxnSpPr>
            <a:endCxn id="14" idx="1"/>
          </p:cNvCxnSpPr>
          <p:nvPr/>
        </p:nvCxnSpPr>
        <p:spPr bwMode="auto">
          <a:xfrm>
            <a:off x="6764291" y="3686090"/>
            <a:ext cx="794233" cy="2006769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43" name="Straight Arrow Connector 42"/>
          <p:cNvCxnSpPr/>
          <p:nvPr/>
        </p:nvCxnSpPr>
        <p:spPr bwMode="auto">
          <a:xfrm>
            <a:off x="6767511" y="5663435"/>
            <a:ext cx="782644" cy="5859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179155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1546</Words>
  <Application>Microsoft Macintosh PowerPoint</Application>
  <PresentationFormat>Widescreen</PresentationFormat>
  <Paragraphs>411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Calibri</vt:lpstr>
      <vt:lpstr>Calibri Light</vt:lpstr>
      <vt:lpstr>Gill Sans</vt:lpstr>
      <vt:lpstr>Mangal</vt:lpstr>
      <vt:lpstr>Wingdings</vt:lpstr>
      <vt:lpstr>Arial</vt:lpstr>
      <vt:lpstr>Office Theme</vt:lpstr>
      <vt:lpstr>CS188: Distributed Systems Lecture 2</vt:lpstr>
      <vt:lpstr>Today’s agenda</vt:lpstr>
      <vt:lpstr>MapReduce scenario</vt:lpstr>
      <vt:lpstr>Other MapReduce scenarios</vt:lpstr>
      <vt:lpstr>Lots of data!</vt:lpstr>
      <vt:lpstr>Desirable properties for distributed processing</vt:lpstr>
      <vt:lpstr>Distributed data processing</vt:lpstr>
      <vt:lpstr>MapReduce</vt:lpstr>
      <vt:lpstr>MapReduce execution</vt:lpstr>
      <vt:lpstr>MapReduce example: word count</vt:lpstr>
      <vt:lpstr>MapReduce example: PageRank</vt:lpstr>
      <vt:lpstr>MapReduce execution continued</vt:lpstr>
      <vt:lpstr>Synchronization barrier</vt:lpstr>
      <vt:lpstr>Fault tolerance via master node</vt:lpstr>
      <vt:lpstr>Assignment 1</vt:lpstr>
      <vt:lpstr>Handling master failures</vt:lpstr>
      <vt:lpstr>Replicating MapReduce master</vt:lpstr>
      <vt:lpstr>Replicating bank account information</vt:lpstr>
      <vt:lpstr>Synchronizing replicas</vt:lpstr>
      <vt:lpstr>Replicated state machine</vt:lpstr>
      <vt:lpstr>Implementing a replicated state machine</vt:lpstr>
      <vt:lpstr>Clock syncing: challenges</vt:lpstr>
      <vt:lpstr>Christian’s algorithm</vt:lpstr>
      <vt:lpstr>Christian’s algorithm continued</vt:lpstr>
      <vt:lpstr>Next time…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CS188: Distributed Systems Lecture 2</dc:title>
  <dc:creator>Microsoft Office User</dc:creator>
  <cp:lastModifiedBy>Microsoft Office User</cp:lastModifiedBy>
  <cp:revision>27</cp:revision>
  <dcterms:created xsi:type="dcterms:W3CDTF">2019-02-05T19:08:07Z</dcterms:created>
  <dcterms:modified xsi:type="dcterms:W3CDTF">2019-04-03T18:03:55Z</dcterms:modified>
</cp:coreProperties>
</file>

<file path=docProps/thumbnail.jpeg>
</file>